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sldIdLst>
    <p:sldId id="293" r:id="rId2"/>
    <p:sldId id="294" r:id="rId3"/>
  </p:sldIdLst>
  <p:sldSz cx="10691813" cy="7559675"/>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5" autoAdjust="0"/>
    <p:restoredTop sz="94660"/>
  </p:normalViewPr>
  <p:slideViewPr>
    <p:cSldViewPr snapToGrid="0">
      <p:cViewPr varScale="1">
        <p:scale>
          <a:sx n="98" d="100"/>
          <a:sy n="98" d="100"/>
        </p:scale>
        <p:origin x="930" y="72"/>
      </p:cViewPr>
      <p:guideLst>
        <p:guide orient="horz" pos="2381"/>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fr-FR"/>
              <a:t>Modifiez le style du titre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2DE7BC5-CF63-419C-B7F1-3252E9BEB231}" type="datetimeFigureOut">
              <a:rPr lang="fr-FR" smtClean="0"/>
              <a:pPr/>
              <a:t>18/03/2025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C92007C-40FF-4F00-B930-805C6100C713}" type="slidenum">
              <a:rPr lang="fr-FR" smtClean="0"/>
              <a:pPr/>
              <a:t>‹N°›</a:t>
            </a:fld>
            <a:endParaRPr lang="fr-FR"/>
          </a:p>
        </p:txBody>
      </p:sp>
    </p:spTree>
    <p:extLst>
      <p:ext uri="{BB962C8B-B14F-4D97-AF65-F5344CB8AC3E}">
        <p14:creationId xmlns:p14="http://schemas.microsoft.com/office/powerpoint/2010/main" val="1198672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2DE7BC5-CF63-419C-B7F1-3252E9BEB231}" type="datetimeFigureOut">
              <a:rPr lang="fr-FR" smtClean="0"/>
              <a:pPr/>
              <a:t>18/03/2025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C92007C-40FF-4F00-B930-805C6100C713}" type="slidenum">
              <a:rPr lang="fr-FR" smtClean="0"/>
              <a:pPr/>
              <a:t>‹N°›</a:t>
            </a:fld>
            <a:endParaRPr lang="fr-FR"/>
          </a:p>
        </p:txBody>
      </p:sp>
    </p:spTree>
    <p:extLst>
      <p:ext uri="{BB962C8B-B14F-4D97-AF65-F5344CB8AC3E}">
        <p14:creationId xmlns:p14="http://schemas.microsoft.com/office/powerpoint/2010/main" val="1582482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2DE7BC5-CF63-419C-B7F1-3252E9BEB231}" type="datetimeFigureOut">
              <a:rPr lang="fr-FR" smtClean="0"/>
              <a:pPr/>
              <a:t>18/03/2025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C92007C-40FF-4F00-B930-805C6100C713}" type="slidenum">
              <a:rPr lang="fr-FR" smtClean="0"/>
              <a:pPr/>
              <a:t>‹N°›</a:t>
            </a:fld>
            <a:endParaRPr lang="fr-FR"/>
          </a:p>
        </p:txBody>
      </p:sp>
    </p:spTree>
    <p:extLst>
      <p:ext uri="{BB962C8B-B14F-4D97-AF65-F5344CB8AC3E}">
        <p14:creationId xmlns:p14="http://schemas.microsoft.com/office/powerpoint/2010/main" val="482318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2DE7BC5-CF63-419C-B7F1-3252E9BEB231}" type="datetimeFigureOut">
              <a:rPr lang="fr-FR" smtClean="0"/>
              <a:pPr/>
              <a:t>18/03/2025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C92007C-40FF-4F00-B930-805C6100C713}" type="slidenum">
              <a:rPr lang="fr-FR" smtClean="0"/>
              <a:pPr/>
              <a:t>‹N°›</a:t>
            </a:fld>
            <a:endParaRPr lang="fr-FR"/>
          </a:p>
        </p:txBody>
      </p:sp>
    </p:spTree>
    <p:extLst>
      <p:ext uri="{BB962C8B-B14F-4D97-AF65-F5344CB8AC3E}">
        <p14:creationId xmlns:p14="http://schemas.microsoft.com/office/powerpoint/2010/main" val="1935017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fr-FR"/>
              <a:t>Modifiez le style du titre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62DE7BC5-CF63-419C-B7F1-3252E9BEB231}" type="datetimeFigureOut">
              <a:rPr lang="fr-FR" smtClean="0"/>
              <a:pPr/>
              <a:t>18/03/2025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C92007C-40FF-4F00-B930-805C6100C713}" type="slidenum">
              <a:rPr lang="fr-FR" smtClean="0"/>
              <a:pPr/>
              <a:t>‹N°›</a:t>
            </a:fld>
            <a:endParaRPr lang="fr-FR"/>
          </a:p>
        </p:txBody>
      </p:sp>
    </p:spTree>
    <p:extLst>
      <p:ext uri="{BB962C8B-B14F-4D97-AF65-F5344CB8AC3E}">
        <p14:creationId xmlns:p14="http://schemas.microsoft.com/office/powerpoint/2010/main" val="406858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2DE7BC5-CF63-419C-B7F1-3252E9BEB231}" type="datetimeFigureOut">
              <a:rPr lang="fr-FR" smtClean="0"/>
              <a:pPr/>
              <a:t>18/03/2025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C92007C-40FF-4F00-B930-805C6100C713}" type="slidenum">
              <a:rPr lang="fr-FR" smtClean="0"/>
              <a:pPr/>
              <a:t>‹N°›</a:t>
            </a:fld>
            <a:endParaRPr lang="fr-FR"/>
          </a:p>
        </p:txBody>
      </p:sp>
    </p:spTree>
    <p:extLst>
      <p:ext uri="{BB962C8B-B14F-4D97-AF65-F5344CB8AC3E}">
        <p14:creationId xmlns:p14="http://schemas.microsoft.com/office/powerpoint/2010/main" val="3766828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fr-FR"/>
              <a:t>Modifiez le style du titre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Modifiez les styles du texte du masque</a:t>
            </a:r>
          </a:p>
        </p:txBody>
      </p:sp>
      <p:sp>
        <p:nvSpPr>
          <p:cNvPr id="4" name="Content Placeholder 3"/>
          <p:cNvSpPr>
            <a:spLocks noGrp="1"/>
          </p:cNvSpPr>
          <p:nvPr>
            <p:ph sz="half" idx="2"/>
          </p:nvPr>
        </p:nvSpPr>
        <p:spPr>
          <a:xfrm>
            <a:off x="736456" y="2761381"/>
            <a:ext cx="4523137" cy="406157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Modifiez les styles du texte du masque</a:t>
            </a:r>
          </a:p>
        </p:txBody>
      </p:sp>
      <p:sp>
        <p:nvSpPr>
          <p:cNvPr id="6" name="Content Placeholder 5"/>
          <p:cNvSpPr>
            <a:spLocks noGrp="1"/>
          </p:cNvSpPr>
          <p:nvPr>
            <p:ph sz="quarter" idx="4"/>
          </p:nvPr>
        </p:nvSpPr>
        <p:spPr>
          <a:xfrm>
            <a:off x="5412731" y="2761381"/>
            <a:ext cx="4545413" cy="406157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2DE7BC5-CF63-419C-B7F1-3252E9BEB231}" type="datetimeFigureOut">
              <a:rPr lang="fr-FR" smtClean="0"/>
              <a:pPr/>
              <a:t>18/03/2025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C92007C-40FF-4F00-B930-805C6100C713}" type="slidenum">
              <a:rPr lang="fr-FR" smtClean="0"/>
              <a:pPr/>
              <a:t>‹N°›</a:t>
            </a:fld>
            <a:endParaRPr lang="fr-FR"/>
          </a:p>
        </p:txBody>
      </p:sp>
    </p:spTree>
    <p:extLst>
      <p:ext uri="{BB962C8B-B14F-4D97-AF65-F5344CB8AC3E}">
        <p14:creationId xmlns:p14="http://schemas.microsoft.com/office/powerpoint/2010/main" val="1698862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2DE7BC5-CF63-419C-B7F1-3252E9BEB231}" type="datetimeFigureOut">
              <a:rPr lang="fr-FR" smtClean="0"/>
              <a:pPr/>
              <a:t>18/03/2025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C92007C-40FF-4F00-B930-805C6100C713}" type="slidenum">
              <a:rPr lang="fr-FR" smtClean="0"/>
              <a:pPr/>
              <a:t>‹N°›</a:t>
            </a:fld>
            <a:endParaRPr lang="fr-FR"/>
          </a:p>
        </p:txBody>
      </p:sp>
    </p:spTree>
    <p:extLst>
      <p:ext uri="{BB962C8B-B14F-4D97-AF65-F5344CB8AC3E}">
        <p14:creationId xmlns:p14="http://schemas.microsoft.com/office/powerpoint/2010/main" val="1134665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E7BC5-CF63-419C-B7F1-3252E9BEB231}" type="datetimeFigureOut">
              <a:rPr lang="fr-FR" smtClean="0"/>
              <a:pPr/>
              <a:t>18/03/2025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C92007C-40FF-4F00-B930-805C6100C713}" type="slidenum">
              <a:rPr lang="fr-FR" smtClean="0"/>
              <a:pPr/>
              <a:t>‹N°›</a:t>
            </a:fld>
            <a:endParaRPr lang="fr-FR"/>
          </a:p>
        </p:txBody>
      </p:sp>
    </p:spTree>
    <p:extLst>
      <p:ext uri="{BB962C8B-B14F-4D97-AF65-F5344CB8AC3E}">
        <p14:creationId xmlns:p14="http://schemas.microsoft.com/office/powerpoint/2010/main" val="3652468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Modifiez les styles du texte du masque</a:t>
            </a:r>
          </a:p>
        </p:txBody>
      </p:sp>
      <p:sp>
        <p:nvSpPr>
          <p:cNvPr id="5" name="Date Placeholder 4"/>
          <p:cNvSpPr>
            <a:spLocks noGrp="1"/>
          </p:cNvSpPr>
          <p:nvPr>
            <p:ph type="dt" sz="half" idx="10"/>
          </p:nvPr>
        </p:nvSpPr>
        <p:spPr/>
        <p:txBody>
          <a:bodyPr/>
          <a:lstStyle/>
          <a:p>
            <a:fld id="{62DE7BC5-CF63-419C-B7F1-3252E9BEB231}" type="datetimeFigureOut">
              <a:rPr lang="fr-FR" smtClean="0"/>
              <a:pPr/>
              <a:t>18/03/2025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C92007C-40FF-4F00-B930-805C6100C713}" type="slidenum">
              <a:rPr lang="fr-FR" smtClean="0"/>
              <a:pPr/>
              <a:t>‹N°›</a:t>
            </a:fld>
            <a:endParaRPr lang="fr-FR"/>
          </a:p>
        </p:txBody>
      </p:sp>
    </p:spTree>
    <p:extLst>
      <p:ext uri="{BB962C8B-B14F-4D97-AF65-F5344CB8AC3E}">
        <p14:creationId xmlns:p14="http://schemas.microsoft.com/office/powerpoint/2010/main" val="4249652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fr-FR"/>
              <a:t>Cliquez sur l'icône pour ajouter une image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Modifiez les styles du texte du masque</a:t>
            </a:r>
          </a:p>
        </p:txBody>
      </p:sp>
      <p:sp>
        <p:nvSpPr>
          <p:cNvPr id="5" name="Date Placeholder 4"/>
          <p:cNvSpPr>
            <a:spLocks noGrp="1"/>
          </p:cNvSpPr>
          <p:nvPr>
            <p:ph type="dt" sz="half" idx="10"/>
          </p:nvPr>
        </p:nvSpPr>
        <p:spPr/>
        <p:txBody>
          <a:bodyPr/>
          <a:lstStyle/>
          <a:p>
            <a:fld id="{62DE7BC5-CF63-419C-B7F1-3252E9BEB231}" type="datetimeFigureOut">
              <a:rPr lang="fr-FR" smtClean="0"/>
              <a:pPr/>
              <a:t>18/03/2025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C92007C-40FF-4F00-B930-805C6100C713}" type="slidenum">
              <a:rPr lang="fr-FR" smtClean="0"/>
              <a:pPr/>
              <a:t>‹N°›</a:t>
            </a:fld>
            <a:endParaRPr lang="fr-FR"/>
          </a:p>
        </p:txBody>
      </p:sp>
    </p:spTree>
    <p:extLst>
      <p:ext uri="{BB962C8B-B14F-4D97-AF65-F5344CB8AC3E}">
        <p14:creationId xmlns:p14="http://schemas.microsoft.com/office/powerpoint/2010/main" val="669872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62DE7BC5-CF63-419C-B7F1-3252E9BEB231}" type="datetimeFigureOut">
              <a:rPr lang="fr-FR" smtClean="0"/>
              <a:pPr/>
              <a:t>18/03/2025</a:t>
            </a:fld>
            <a:endParaRPr lang="fr-FR"/>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2C92007C-40FF-4F00-B930-805C6100C713}" type="slidenum">
              <a:rPr lang="fr-FR" smtClean="0"/>
              <a:pPr/>
              <a:t>‹N°›</a:t>
            </a:fld>
            <a:endParaRPr lang="fr-FR"/>
          </a:p>
        </p:txBody>
      </p:sp>
    </p:spTree>
    <p:extLst>
      <p:ext uri="{BB962C8B-B14F-4D97-AF65-F5344CB8AC3E}">
        <p14:creationId xmlns:p14="http://schemas.microsoft.com/office/powerpoint/2010/main" val="23892329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dpo@bry94.f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20769" y="129550"/>
            <a:ext cx="4889406" cy="6394058"/>
          </a:xfrm>
          <a:prstGeom prst="rect">
            <a:avLst/>
          </a:prstGeom>
          <a:noFill/>
        </p:spPr>
        <p:txBody>
          <a:bodyPr wrap="square" rtlCol="0">
            <a:spAutoFit/>
          </a:bodyPr>
          <a:lstStyle/>
          <a:p>
            <a:pPr algn="ctr" hangingPunct="0"/>
            <a:endParaRPr lang="fr-FR" sz="1100" b="1" dirty="0"/>
          </a:p>
          <a:p>
            <a:pPr algn="ctr" hangingPunct="0"/>
            <a:endParaRPr lang="fr-FR" sz="1100" b="1" dirty="0"/>
          </a:p>
          <a:p>
            <a:pPr algn="ctr" hangingPunct="0"/>
            <a:r>
              <a:rPr lang="fr-FR" sz="1100" b="1" dirty="0"/>
              <a:t>AUTORISATION DE PARTICIPATION AUX ACTIVITES</a:t>
            </a:r>
          </a:p>
          <a:p>
            <a:pPr algn="ctr" hangingPunct="0"/>
            <a:r>
              <a:rPr lang="fr-FR" sz="1100" b="1" dirty="0"/>
              <a:t>DES "VACANCES SPORTIVES" ORGANISEES PAR LA VILLE</a:t>
            </a:r>
            <a:endParaRPr lang="fr-FR" sz="1100" dirty="0"/>
          </a:p>
          <a:p>
            <a:pPr hangingPunct="0"/>
            <a:r>
              <a:rPr lang="fr-FR" sz="1100" b="1" dirty="0"/>
              <a:t> </a:t>
            </a:r>
            <a:endParaRPr lang="fr-FR" sz="1100" dirty="0"/>
          </a:p>
          <a:p>
            <a:pPr hangingPunct="0"/>
            <a:r>
              <a:rPr lang="fr-FR" sz="1100" dirty="0"/>
              <a:t> </a:t>
            </a:r>
          </a:p>
          <a:p>
            <a:pPr hangingPunct="0"/>
            <a:r>
              <a:rPr lang="fr-FR" sz="900" dirty="0"/>
              <a:t>Je soussigné(e) (Nom - Prénom) :………………………………………………………………………….	</a:t>
            </a:r>
          </a:p>
          <a:p>
            <a:pPr hangingPunct="0"/>
            <a:r>
              <a:rPr lang="fr-FR" sz="900" b="1" dirty="0"/>
              <a:t> </a:t>
            </a:r>
            <a:endParaRPr lang="fr-FR" sz="900" dirty="0"/>
          </a:p>
          <a:p>
            <a:pPr algn="just" hangingPunct="0"/>
            <a:r>
              <a:rPr lang="fr-FR" sz="900" b="1" dirty="0"/>
              <a:t>1 - </a:t>
            </a:r>
            <a:r>
              <a:rPr lang="fr-FR" sz="900" dirty="0"/>
              <a:t>Autorise mon fils, ma fille, à participer aux activités et aux éventuelles sorties organisées dans le cadre des vacances sportives.</a:t>
            </a:r>
          </a:p>
          <a:p>
            <a:pPr algn="just" hangingPunct="0"/>
            <a:r>
              <a:rPr lang="fr-FR" sz="900" dirty="0"/>
              <a:t> </a:t>
            </a:r>
          </a:p>
          <a:p>
            <a:pPr algn="just" hangingPunct="0"/>
            <a:r>
              <a:rPr lang="fr-FR" sz="900" b="1" dirty="0"/>
              <a:t>2 - </a:t>
            </a:r>
            <a:r>
              <a:rPr lang="fr-FR" sz="900" dirty="0"/>
              <a:t>Atteste qu’à ma connaissance mon enfant inscrit n’a pas de contre-indication à la pratique sportive.</a:t>
            </a:r>
          </a:p>
          <a:p>
            <a:pPr algn="just" hangingPunct="0"/>
            <a:r>
              <a:rPr lang="fr-FR" sz="900" dirty="0"/>
              <a:t> </a:t>
            </a:r>
          </a:p>
          <a:p>
            <a:pPr algn="just" hangingPunct="0"/>
            <a:r>
              <a:rPr lang="fr-FR" sz="900" b="1" dirty="0"/>
              <a:t>3 - </a:t>
            </a:r>
            <a:r>
              <a:rPr lang="fr-FR" sz="900" dirty="0"/>
              <a:t>Autorise l'éducateur responsable de l'encadrement des activités auxquelles est inscrit mon enfant à prendre sur avis médical, en cas d'accident de l'enfant, toutes mesures d'urgence, tant médicales que chirurgicales, y compris éventuellement l'hospitalisation et l'anesthésie.</a:t>
            </a:r>
          </a:p>
          <a:p>
            <a:pPr algn="just" hangingPunct="0"/>
            <a:r>
              <a:rPr lang="fr-FR" sz="900" dirty="0"/>
              <a:t> </a:t>
            </a:r>
          </a:p>
          <a:p>
            <a:pPr algn="just" hangingPunct="0"/>
            <a:r>
              <a:rPr lang="fr-FR" sz="900" b="1" dirty="0"/>
              <a:t>4 - </a:t>
            </a:r>
            <a:r>
              <a:rPr lang="fr-FR" sz="900" dirty="0"/>
              <a:t>M'engage à payer les frais médicaux pharmaceutiques, d'hospitalisation et d'opération éventuelle. </a:t>
            </a:r>
          </a:p>
          <a:p>
            <a:pPr algn="just" hangingPunct="0"/>
            <a:r>
              <a:rPr lang="fr-FR" sz="900" dirty="0"/>
              <a:t> </a:t>
            </a:r>
          </a:p>
          <a:p>
            <a:pPr algn="just" hangingPunct="0"/>
            <a:r>
              <a:rPr lang="fr-FR" sz="900" b="1" dirty="0"/>
              <a:t>5 - </a:t>
            </a:r>
            <a:r>
              <a:rPr lang="fr-FR" sz="900" dirty="0"/>
              <a:t>Reconnais que la ville ne pourra pas engager sa responsabilité en cas d'accident survenu pendant les trajets non encadrés en dehors des activités et pendant les absences de mon enfant, même s'il est inscrit.</a:t>
            </a:r>
          </a:p>
          <a:p>
            <a:pPr algn="just" hangingPunct="0"/>
            <a:r>
              <a:rPr lang="fr-FR" sz="900" dirty="0"/>
              <a:t> </a:t>
            </a:r>
          </a:p>
          <a:p>
            <a:pPr algn="just" hangingPunct="0"/>
            <a:r>
              <a:rPr lang="fr-FR" sz="900" b="1" dirty="0"/>
              <a:t>6 - </a:t>
            </a:r>
            <a:r>
              <a:rPr lang="fr-FR" sz="900" dirty="0"/>
              <a:t>Reconnais n’avoir aucun impayé envers la ville. Dans le cas contraire, la ville se réserve le droit d’annuler ou suspendre l’inscription de l’enfant, sans remboursement des droits d’inscription, tant que les sommes dues ne sont pas payées à la ville.</a:t>
            </a:r>
          </a:p>
          <a:p>
            <a:pPr algn="just" hangingPunct="0"/>
            <a:r>
              <a:rPr lang="fr-FR" sz="900" dirty="0"/>
              <a:t> </a:t>
            </a:r>
          </a:p>
          <a:p>
            <a:pPr algn="just" hangingPunct="0"/>
            <a:r>
              <a:rPr lang="fr-FR" sz="900" b="1" dirty="0"/>
              <a:t>7 - Droit à l’image </a:t>
            </a:r>
            <a:r>
              <a:rPr lang="fr-FR" sz="900" dirty="0"/>
              <a:t>- Je consens à la réalisation (prise de vue) et à la divulgation de l'image dans laquelle mon(es) enfant(s) apparait dans le cadre des vacances sportives. Ces images pourront être utilisées sur tout support réalisé par la ville de Bry-sur-Marne (journal municipal, site internet, réseaux sociaux, et tout autres supports) à destination du public, sans contrepartie financière, pour tout document non commercialisé. Je reconnais que les utilisations éventuelles ne peuvent porter atteinte à la vie privée de mon(es) enfant(s), et ne sont pas de nature à nuire ou à causer un quelconque préjudice.</a:t>
            </a:r>
          </a:p>
          <a:p>
            <a:pPr algn="just" hangingPunct="0"/>
            <a:endParaRPr lang="fr-FR" sz="900" dirty="0"/>
          </a:p>
          <a:p>
            <a:pPr hangingPunct="0"/>
            <a:r>
              <a:rPr lang="fr-FR" sz="900" dirty="0"/>
              <a:t> </a:t>
            </a:r>
          </a:p>
          <a:p>
            <a:pPr hangingPunct="0"/>
            <a:r>
              <a:rPr lang="fr-FR" sz="900" dirty="0"/>
              <a:t>Fait à Bry-sur-Marne, le …………………………….</a:t>
            </a:r>
          </a:p>
          <a:p>
            <a:pPr hangingPunct="0"/>
            <a:r>
              <a:rPr lang="fr-FR" sz="900" dirty="0"/>
              <a:t> </a:t>
            </a:r>
          </a:p>
          <a:p>
            <a:pPr hangingPunct="0"/>
            <a:endParaRPr lang="fr-FR" sz="900" dirty="0"/>
          </a:p>
          <a:p>
            <a:pPr algn="ctr" hangingPunct="0"/>
            <a:r>
              <a:rPr lang="fr-FR" sz="900" dirty="0"/>
              <a:t>		Signature des parents ou du tuteur </a:t>
            </a:r>
          </a:p>
          <a:p>
            <a:pPr algn="ctr" hangingPunct="0"/>
            <a:r>
              <a:rPr lang="fr-FR" sz="900" dirty="0"/>
              <a:t>		 (Précédée de la mention "lu et approuvé")</a:t>
            </a:r>
          </a:p>
          <a:p>
            <a:endParaRPr lang="fr-FR" sz="1050" dirty="0"/>
          </a:p>
        </p:txBody>
      </p:sp>
      <p:sp>
        <p:nvSpPr>
          <p:cNvPr id="5" name="ZoneTexte 4"/>
          <p:cNvSpPr txBox="1"/>
          <p:nvPr/>
        </p:nvSpPr>
        <p:spPr>
          <a:xfrm>
            <a:off x="5405185" y="1430055"/>
            <a:ext cx="5052349" cy="5478423"/>
          </a:xfrm>
          <a:prstGeom prst="rect">
            <a:avLst/>
          </a:prstGeom>
          <a:noFill/>
        </p:spPr>
        <p:txBody>
          <a:bodyPr wrap="square" rtlCol="0">
            <a:spAutoFit/>
          </a:bodyPr>
          <a:lstStyle/>
          <a:p>
            <a:pPr algn="just"/>
            <a:r>
              <a:rPr lang="fr-FR" sz="1000" dirty="0"/>
              <a:t>Vous trouverez au verso les bulletins vous permettant d’inscrire votre enfant au centre de loisirs et/ou aux vacances sportives pour les vacances de Pâques 2025.</a:t>
            </a:r>
          </a:p>
          <a:p>
            <a:pPr algn="just"/>
            <a:endParaRPr lang="fr-FR" sz="1000" dirty="0"/>
          </a:p>
          <a:p>
            <a:pPr algn="just"/>
            <a:r>
              <a:rPr lang="fr-FR" sz="1000" dirty="0"/>
              <a:t>Afin de nous permettre de prévoir le nombre d’animateurs nécessaire à l’encadrement des enfants et de commander les repas, nous vous demandons de bien vouloir nous retourner </a:t>
            </a:r>
            <a:r>
              <a:rPr lang="fr-FR" sz="1000" b="1" dirty="0"/>
              <a:t>obligatoirement</a:t>
            </a:r>
            <a:r>
              <a:rPr lang="fr-FR" sz="1000" dirty="0"/>
              <a:t> le coupon d’inscription joint  </a:t>
            </a:r>
            <a:r>
              <a:rPr lang="fr-FR" sz="1000" b="1" dirty="0"/>
              <a:t>avant le 21 mars 2025 inclus, dernier délai. </a:t>
            </a:r>
          </a:p>
          <a:p>
            <a:pPr algn="just"/>
            <a:endParaRPr lang="fr-FR" sz="700" b="1" dirty="0"/>
          </a:p>
          <a:p>
            <a:pPr algn="just"/>
            <a:r>
              <a:rPr lang="fr-FR" sz="1000" b="1" dirty="0"/>
              <a:t>Nous vous rappelons que vous avez la possibilité d’inscrire vos enfants </a:t>
            </a:r>
            <a:r>
              <a:rPr lang="fr-FR" sz="1000" b="1" u="sng" dirty="0"/>
              <a:t>via le portail famille</a:t>
            </a:r>
          </a:p>
          <a:p>
            <a:pPr algn="just"/>
            <a:endParaRPr lang="fr-FR" sz="500" dirty="0"/>
          </a:p>
          <a:p>
            <a:pPr algn="just"/>
            <a:r>
              <a:rPr lang="fr-FR" sz="1000" dirty="0"/>
              <a:t>Nous vous rappelons qu’à défaut d’inscription, une famille désirant mettre son enfant au centre de loisirs, un ou plusieurs jours non prévus, devra en prévenir le service périscolaire </a:t>
            </a:r>
            <a:r>
              <a:rPr lang="fr-FR" sz="1000" b="1" dirty="0"/>
              <a:t>au plus tard la veille du jour souhaité, avant 12h ou le vendredi midi pour le lundi</a:t>
            </a:r>
            <a:r>
              <a:rPr lang="fr-FR" sz="1000" dirty="0"/>
              <a:t>.</a:t>
            </a:r>
          </a:p>
          <a:p>
            <a:pPr algn="just"/>
            <a:r>
              <a:rPr lang="fr-FR" sz="1000" b="1" u="sng" dirty="0"/>
              <a:t>Il sera accepté dans la limite des places disponibles</a:t>
            </a:r>
            <a:r>
              <a:rPr lang="fr-FR" sz="1000" b="1" dirty="0"/>
              <a:t> sur la structure et le tarif hors inscription sera appliqué.</a:t>
            </a:r>
          </a:p>
          <a:p>
            <a:pPr lvl="0" eaLnBrk="0" fontAlgn="base" hangingPunct="0">
              <a:spcBef>
                <a:spcPct val="0"/>
              </a:spcBef>
              <a:spcAft>
                <a:spcPct val="0"/>
              </a:spcAft>
              <a:tabLst>
                <a:tab pos="2339975" algn="l"/>
              </a:tabLst>
            </a:pPr>
            <a:r>
              <a:rPr lang="fr-FR" altLang="fr-FR" sz="1000" b="1" dirty="0">
                <a:ea typeface="Times New Roman" panose="02020603050405020304" pitchFamily="18" charset="0"/>
                <a:sym typeface="Wingdings" panose="05000000000000000000" pitchFamily="2" charset="2"/>
              </a:rPr>
              <a:t>Toute inscription vaut un engagement de votre part.</a:t>
            </a:r>
          </a:p>
          <a:p>
            <a:pPr lvl="0" eaLnBrk="0" fontAlgn="base" hangingPunct="0">
              <a:spcBef>
                <a:spcPct val="0"/>
              </a:spcBef>
              <a:spcAft>
                <a:spcPct val="0"/>
              </a:spcAft>
              <a:tabLst>
                <a:tab pos="2339975" algn="l"/>
              </a:tabLst>
            </a:pPr>
            <a:r>
              <a:rPr lang="fr-FR" altLang="fr-FR" sz="1000" b="1" dirty="0">
                <a:ea typeface="Times New Roman" panose="02020603050405020304" pitchFamily="18" charset="0"/>
                <a:sym typeface="Wingdings" panose="05000000000000000000" pitchFamily="2" charset="2"/>
              </a:rPr>
              <a:t>En cas d’annulation aucun remboursement ne sera effectué, excepté sur présentation d’un certificat médical</a:t>
            </a:r>
          </a:p>
          <a:p>
            <a:pPr algn="r"/>
            <a:r>
              <a:rPr lang="fr-FR" sz="1000" dirty="0"/>
              <a:t>Les services Périscolaire, Jeunesse et Sport</a:t>
            </a:r>
          </a:p>
          <a:p>
            <a:pPr algn="ctr"/>
            <a:endParaRPr lang="fr-FR" sz="1100" b="1" dirty="0"/>
          </a:p>
          <a:p>
            <a:pPr algn="ctr"/>
            <a:r>
              <a:rPr lang="fr-FR" sz="1100" b="1" dirty="0"/>
              <a:t>Calendrier des périodes d’inscriptions 2024-2025</a:t>
            </a:r>
          </a:p>
          <a:p>
            <a:pPr algn="ctr"/>
            <a:r>
              <a:rPr lang="fr-FR" sz="1100" dirty="0"/>
              <a:t>Pour les centres de loisirs pendant les vacances scolaires</a:t>
            </a:r>
          </a:p>
          <a:p>
            <a:endParaRPr lang="fr-FR" sz="800" dirty="0"/>
          </a:p>
          <a:p>
            <a:endParaRPr lang="fr-FR" sz="800" dirty="0"/>
          </a:p>
          <a:p>
            <a:pPr algn="just"/>
            <a:r>
              <a:rPr lang="fr-FR" sz="1000" b="1" dirty="0"/>
              <a:t>- Vacances d’Eté : </a:t>
            </a:r>
            <a:r>
              <a:rPr lang="fr-FR" sz="1000" dirty="0"/>
              <a:t>Inscriptions du 28 avril au 13 juin 2025</a:t>
            </a:r>
          </a:p>
          <a:p>
            <a:pPr marL="171450" indent="-171450" algn="just">
              <a:buFontTx/>
              <a:buChar char="-"/>
            </a:pPr>
            <a:endParaRPr lang="fr-FR" sz="800" dirty="0"/>
          </a:p>
          <a:p>
            <a:pPr algn="just"/>
            <a:r>
              <a:rPr lang="fr-FR" sz="600" dirty="0"/>
              <a:t>Dans le cadre de leurs missions et de leurs activités de service public, les services municipaux, placés sous l’autorité de Monsieur le Maire (responsable de traitement), peuvent avoir besoin de données à caractère personnel des usagers. Il s’agit d’informations qui permettent de les identifier ou de les rendre identifiables, comme leurs noms et prénoms.</a:t>
            </a:r>
          </a:p>
          <a:p>
            <a:pPr algn="just"/>
            <a:r>
              <a:rPr lang="fr-FR" sz="600" dirty="0"/>
              <a:t>Pour veiller sur ces données et le respect de la réglementation qui encadre leur utilisation, Monsieur Le Maire a désigné au sein de la commune un délégué à la protection des données qui peut être contacté à l’adresse suivante : Commune de Bry-Sur-Marne – 1, grande rue Charles de Gaulle – 94360 Bry sur Marne.</a:t>
            </a:r>
          </a:p>
          <a:p>
            <a:pPr algn="just"/>
            <a:r>
              <a:rPr lang="fr-FR" sz="600" dirty="0"/>
              <a:t>Dans le cadre de ses activités, la ville met en œuvre les traitements de données à caractère personnel mentionnés ci-après. Toute personne concernée par ces traitements dispose d’un droit d’accès à ses données personnelles, et, le cas échéant, d’un droit de rectification ou d’effacement, d’un droit d’opposition, voire d’un droit à la limitation du traitement ou à la portabilité de ses données. Vous pouvez les exercer en contactant le délégué à la protection des données</a:t>
            </a:r>
          </a:p>
          <a:p>
            <a:pPr algn="just"/>
            <a:r>
              <a:rPr lang="fr-FR" sz="600" dirty="0"/>
              <a:t>- par courriel à </a:t>
            </a:r>
            <a:r>
              <a:rPr lang="fr-FR" sz="600" dirty="0">
                <a:hlinkClick r:id="rId2"/>
              </a:rPr>
              <a:t>dpo@bry94.fr</a:t>
            </a:r>
            <a:r>
              <a:rPr lang="fr-FR" sz="600" dirty="0"/>
              <a:t> </a:t>
            </a:r>
          </a:p>
          <a:p>
            <a:pPr algn="just"/>
            <a:r>
              <a:rPr lang="fr-FR" sz="600" dirty="0"/>
              <a:t>ou</a:t>
            </a:r>
          </a:p>
          <a:p>
            <a:pPr algn="just"/>
            <a:r>
              <a:rPr lang="fr-FR" sz="600" dirty="0"/>
              <a:t>- par courrier postal à Mairie de Bry-sur-Marne – à l’attention du Délégué à la protection des données – 1, Grande rue Charles de Gaulle – 94360 Bry sur Marne.</a:t>
            </a:r>
          </a:p>
          <a:p>
            <a:pPr algn="just"/>
            <a:endParaRPr lang="fr-FR" sz="600" dirty="0"/>
          </a:p>
          <a:p>
            <a:pPr algn="just"/>
            <a:r>
              <a:rPr lang="fr-FR" sz="600" dirty="0"/>
              <a:t>Pour de plus amples informations sur votre traitement : brysurmarne.fr</a:t>
            </a:r>
          </a:p>
          <a:p>
            <a:endParaRPr lang="fr-FR" sz="600" b="1" dirty="0"/>
          </a:p>
          <a:p>
            <a:r>
              <a:rPr lang="fr-FR" sz="1000" b="1" dirty="0"/>
              <a:t>		BULLETIN D’INSCRIPTION AU DOS</a:t>
            </a:r>
            <a:endParaRPr lang="fr-FR" sz="1000" dirty="0"/>
          </a:p>
        </p:txBody>
      </p:sp>
      <p:sp>
        <p:nvSpPr>
          <p:cNvPr id="2048" name="Rectangle 2047"/>
          <p:cNvSpPr/>
          <p:nvPr/>
        </p:nvSpPr>
        <p:spPr>
          <a:xfrm>
            <a:off x="5464885" y="343421"/>
            <a:ext cx="4864448" cy="9324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34"/>
          <p:cNvSpPr/>
          <p:nvPr/>
        </p:nvSpPr>
        <p:spPr>
          <a:xfrm>
            <a:off x="5579673" y="4169266"/>
            <a:ext cx="4634871" cy="4958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051" name="Connecteur droit avec flèche 2050"/>
          <p:cNvCxnSpPr/>
          <p:nvPr/>
        </p:nvCxnSpPr>
        <p:spPr>
          <a:xfrm>
            <a:off x="9729223" y="7204629"/>
            <a:ext cx="4191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 name="ZoneTexte 2"/>
          <p:cNvSpPr txBox="1"/>
          <p:nvPr/>
        </p:nvSpPr>
        <p:spPr>
          <a:xfrm>
            <a:off x="6581775" y="352824"/>
            <a:ext cx="3973615" cy="938719"/>
          </a:xfrm>
          <a:prstGeom prst="rect">
            <a:avLst/>
          </a:prstGeom>
          <a:noFill/>
        </p:spPr>
        <p:txBody>
          <a:bodyPr wrap="square" rtlCol="0">
            <a:spAutoFit/>
          </a:bodyPr>
          <a:lstStyle/>
          <a:p>
            <a:pPr algn="ctr" hangingPunct="0"/>
            <a:r>
              <a:rPr lang="fr-FR" sz="1100" b="1" dirty="0"/>
              <a:t>Inscriptions aux Vacances sportives ( </a:t>
            </a:r>
            <a:r>
              <a:rPr lang="fr-FR" sz="1100" b="1" u="sng" dirty="0"/>
              <a:t>4 ans minimum </a:t>
            </a:r>
            <a:r>
              <a:rPr lang="fr-FR" sz="1100" b="1" dirty="0"/>
              <a:t>)</a:t>
            </a:r>
          </a:p>
          <a:p>
            <a:pPr algn="ctr" hangingPunct="0"/>
            <a:r>
              <a:rPr lang="fr-FR" sz="1100" b="1" dirty="0"/>
              <a:t>et /ou au centre de Loisirs</a:t>
            </a:r>
          </a:p>
          <a:p>
            <a:pPr algn="ctr" hangingPunct="0"/>
            <a:r>
              <a:rPr lang="fr-FR" sz="1100" b="1" dirty="0"/>
              <a:t>Vacances de Pâques</a:t>
            </a:r>
          </a:p>
          <a:p>
            <a:pPr algn="ctr" hangingPunct="0"/>
            <a:r>
              <a:rPr lang="fr-FR" sz="1100" b="1" dirty="0"/>
              <a:t>Du 14 au 25 avril 2025</a:t>
            </a:r>
          </a:p>
          <a:p>
            <a:pPr hangingPunct="0"/>
            <a:r>
              <a:rPr lang="fr-FR" sz="1100" b="1" dirty="0"/>
              <a:t>À déposer ou à renvoyer en mairie avant le 21/03/2025 inclus</a:t>
            </a:r>
          </a:p>
        </p:txBody>
      </p:sp>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50947" y="477802"/>
            <a:ext cx="1152314" cy="598523"/>
          </a:xfrm>
          <a:prstGeom prst="rect">
            <a:avLst/>
          </a:prstGeom>
        </p:spPr>
      </p:pic>
    </p:spTree>
    <p:extLst>
      <p:ext uri="{BB962C8B-B14F-4D97-AF65-F5344CB8AC3E}">
        <p14:creationId xmlns:p14="http://schemas.microsoft.com/office/powerpoint/2010/main" val="3381595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09214" y="0"/>
            <a:ext cx="4897354" cy="7663636"/>
          </a:xfrm>
          <a:prstGeom prst="rect">
            <a:avLst/>
          </a:prstGeom>
          <a:noFill/>
        </p:spPr>
        <p:txBody>
          <a:bodyPr wrap="square" rtlCol="0">
            <a:spAutoFit/>
          </a:bodyPr>
          <a:lstStyle/>
          <a:p>
            <a:pPr algn="ctr" hangingPunct="0"/>
            <a:endParaRPr lang="fr-FR" sz="900" b="1" dirty="0"/>
          </a:p>
          <a:p>
            <a:pPr algn="ctr" hangingPunct="0"/>
            <a:r>
              <a:rPr lang="fr-FR" sz="900" b="1" u="sng" dirty="0"/>
              <a:t>INSCRIPTIONS AUX CENTRES DE LOISIRS DES VACANCES DE PÂQUES</a:t>
            </a:r>
          </a:p>
          <a:p>
            <a:pPr algn="ctr" hangingPunct="0"/>
            <a:r>
              <a:rPr lang="fr-FR" sz="900" b="1" u="sng" dirty="0"/>
              <a:t>Pensez à inscrire vos enfants avant le 21/03/2025 inclus</a:t>
            </a:r>
            <a:endParaRPr lang="fr-FR" sz="900" u="sng" dirty="0"/>
          </a:p>
          <a:p>
            <a:pPr hangingPunct="0"/>
            <a:r>
              <a:rPr lang="fr-FR" sz="900" b="1" dirty="0"/>
              <a:t> </a:t>
            </a:r>
            <a:endParaRPr lang="fr-FR" sz="900" dirty="0"/>
          </a:p>
          <a:p>
            <a:pPr hangingPunct="0"/>
            <a:r>
              <a:rPr kumimoji="0" lang="fr-FR" altLang="fr-FR" sz="900" b="0" i="0" u="none" strike="noStrike" cap="none" normalizeH="0" baseline="0" dirty="0">
                <a:ln>
                  <a:noFill/>
                </a:ln>
                <a:effectLst/>
                <a:ea typeface="Times New Roman" panose="02020603050405020304" pitchFamily="18" charset="0"/>
                <a:cs typeface="Arial" panose="020B0604020202020204" pitchFamily="34" charset="0"/>
              </a:rPr>
              <a:t>Durant les vacances </a:t>
            </a:r>
            <a:r>
              <a:rPr lang="fr-FR" altLang="fr-FR" sz="900" dirty="0">
                <a:ea typeface="Times New Roman" panose="02020603050405020304" pitchFamily="18" charset="0"/>
                <a:cs typeface="Arial" panose="020B0604020202020204" pitchFamily="34" charset="0"/>
              </a:rPr>
              <a:t>de Pâques</a:t>
            </a:r>
            <a:r>
              <a:rPr kumimoji="0" lang="fr-FR" altLang="fr-FR" sz="900" b="0" i="0" u="none" strike="noStrike" cap="none" normalizeH="0" baseline="0" dirty="0">
                <a:ln>
                  <a:noFill/>
                </a:ln>
                <a:effectLst/>
                <a:ea typeface="Times New Roman" panose="02020603050405020304" pitchFamily="18" charset="0"/>
                <a:cs typeface="Arial" panose="020B0604020202020204" pitchFamily="34" charset="0"/>
              </a:rPr>
              <a:t>:</a:t>
            </a:r>
            <a:endParaRPr kumimoji="0" lang="fr-FR" altLang="fr-FR" sz="900" b="0" i="0" u="none" strike="noStrike" cap="none" normalizeH="0" baseline="0" dirty="0">
              <a:ln>
                <a:noFill/>
              </a:ln>
              <a:effectLst/>
            </a:endParaRPr>
          </a:p>
          <a:p>
            <a:pPr lvl="0" algn="just" eaLnBrk="0" fontAlgn="base" hangingPunct="0">
              <a:spcBef>
                <a:spcPct val="0"/>
              </a:spcBef>
              <a:spcAft>
                <a:spcPct val="0"/>
              </a:spcAft>
              <a:buFontTx/>
              <a:buChar char="•"/>
            </a:pPr>
            <a:r>
              <a:rPr kumimoji="0" lang="fr-FR" altLang="fr-FR" sz="900" b="1" i="0" u="none" strike="noStrike" cap="none" normalizeH="0" baseline="0" dirty="0">
                <a:ln>
                  <a:noFill/>
                </a:ln>
                <a:effectLst/>
                <a:ea typeface="Times New Roman" panose="02020603050405020304" pitchFamily="18" charset="0"/>
                <a:cs typeface="Arial" panose="020B0604020202020204" pitchFamily="34" charset="0"/>
              </a:rPr>
              <a:t>Du </a:t>
            </a:r>
            <a:r>
              <a:rPr lang="fr-FR" altLang="fr-FR" sz="900" b="1" dirty="0">
                <a:ea typeface="Times New Roman" panose="02020603050405020304" pitchFamily="18" charset="0"/>
                <a:cs typeface="Arial" panose="020B0604020202020204" pitchFamily="34" charset="0"/>
              </a:rPr>
              <a:t>14 </a:t>
            </a:r>
            <a:r>
              <a:rPr kumimoji="0" lang="fr-FR" altLang="fr-FR" sz="900" b="1" i="0" u="none" strike="noStrike" cap="none" normalizeH="0" baseline="0" dirty="0">
                <a:ln>
                  <a:noFill/>
                </a:ln>
                <a:effectLst/>
                <a:ea typeface="Times New Roman" panose="02020603050405020304" pitchFamily="18" charset="0"/>
                <a:cs typeface="Arial" panose="020B0604020202020204" pitchFamily="34" charset="0"/>
              </a:rPr>
              <a:t>au </a:t>
            </a:r>
            <a:r>
              <a:rPr lang="fr-FR" altLang="fr-FR" sz="900" b="1" dirty="0">
                <a:ea typeface="Times New Roman" panose="02020603050405020304" pitchFamily="18" charset="0"/>
                <a:cs typeface="Arial" panose="020B0604020202020204" pitchFamily="34" charset="0"/>
              </a:rPr>
              <a:t>25 avril </a:t>
            </a:r>
            <a:r>
              <a:rPr kumimoji="0" lang="fr-FR" altLang="fr-FR" sz="900" b="1" i="0" u="none" strike="noStrike" cap="none" normalizeH="0" baseline="0" dirty="0">
                <a:ln>
                  <a:noFill/>
                </a:ln>
                <a:effectLst/>
                <a:ea typeface="Times New Roman" panose="02020603050405020304" pitchFamily="18" charset="0"/>
                <a:cs typeface="Arial" panose="020B0604020202020204" pitchFamily="34" charset="0"/>
              </a:rPr>
              <a:t>2025 : 3 centres de loisirs seront ouverts :</a:t>
            </a:r>
          </a:p>
          <a:p>
            <a:pPr lvl="0" algn="just" eaLnBrk="0" fontAlgn="base" hangingPunct="0">
              <a:spcBef>
                <a:spcPct val="0"/>
              </a:spcBef>
              <a:spcAft>
                <a:spcPct val="0"/>
              </a:spcAft>
            </a:pPr>
            <a:r>
              <a:rPr kumimoji="0" lang="fr-FR" altLang="fr-FR" sz="900" b="1" i="0" u="none" strike="noStrike" cap="none" normalizeH="0" baseline="0" dirty="0">
                <a:ln>
                  <a:noFill/>
                </a:ln>
                <a:effectLst/>
                <a:ea typeface="Times New Roman" panose="02020603050405020304" pitchFamily="18" charset="0"/>
                <a:cs typeface="Arial" panose="020B0604020202020204" pitchFamily="34" charset="0"/>
              </a:rPr>
              <a:t>- Centre de loisirs Paul </a:t>
            </a:r>
            <a:r>
              <a:rPr kumimoji="0" lang="fr-FR" altLang="fr-FR" sz="900" b="1" i="0" u="none" strike="noStrike" cap="none" normalizeH="0" baseline="0" dirty="0" err="1">
                <a:ln>
                  <a:noFill/>
                </a:ln>
                <a:effectLst/>
                <a:ea typeface="Times New Roman" panose="02020603050405020304" pitchFamily="18" charset="0"/>
                <a:cs typeface="Arial" panose="020B0604020202020204" pitchFamily="34" charset="0"/>
              </a:rPr>
              <a:t>Barilliet</a:t>
            </a:r>
            <a:r>
              <a:rPr lang="fr-FR" altLang="fr-FR" sz="900" dirty="0">
                <a:ea typeface="Times New Roman" panose="02020603050405020304" pitchFamily="18" charset="0"/>
                <a:cs typeface="Arial" panose="020B0604020202020204" pitchFamily="34" charset="0"/>
              </a:rPr>
              <a:t> : </a:t>
            </a:r>
            <a:r>
              <a:rPr kumimoji="0" lang="fr-FR" altLang="fr-FR" sz="900" b="0" i="0" u="none" strike="noStrike" cap="none" normalizeH="0" baseline="0" dirty="0">
                <a:ln>
                  <a:noFill/>
                </a:ln>
                <a:effectLst/>
                <a:ea typeface="Times New Roman" panose="02020603050405020304" pitchFamily="18" charset="0"/>
                <a:cs typeface="Arial" panose="020B0604020202020204" pitchFamily="34" charset="0"/>
              </a:rPr>
              <a:t>27, rue du 2 décembre 1870 pour </a:t>
            </a:r>
            <a:r>
              <a:rPr kumimoji="0" lang="fr-FR" altLang="fr-FR" sz="900" b="1" i="0" u="none" strike="noStrike" cap="none" normalizeH="0" dirty="0">
                <a:ln>
                  <a:noFill/>
                </a:ln>
                <a:effectLst/>
                <a:ea typeface="Times New Roman" panose="02020603050405020304" pitchFamily="18" charset="0"/>
                <a:cs typeface="Arial" panose="020B0604020202020204" pitchFamily="34" charset="0"/>
              </a:rPr>
              <a:t>les enfants scolarisés en écoles élémentaires et maternelles</a:t>
            </a:r>
            <a:r>
              <a:rPr kumimoji="0" lang="fr-FR" altLang="fr-FR" sz="900" b="0" i="0" u="none" strike="noStrike" cap="none" normalizeH="0" baseline="0" dirty="0">
                <a:ln>
                  <a:noFill/>
                </a:ln>
                <a:effectLst/>
                <a:ea typeface="Times New Roman" panose="02020603050405020304" pitchFamily="18" charset="0"/>
                <a:cs typeface="Arial" panose="020B0604020202020204" pitchFamily="34" charset="0"/>
              </a:rPr>
              <a:t> : Paul </a:t>
            </a:r>
            <a:r>
              <a:rPr kumimoji="0" lang="fr-FR" altLang="fr-FR" sz="900" b="0" i="0" u="none" strike="noStrike" cap="none" normalizeH="0" baseline="0" dirty="0" err="1">
                <a:ln>
                  <a:noFill/>
                </a:ln>
                <a:effectLst/>
                <a:ea typeface="Times New Roman" panose="02020603050405020304" pitchFamily="18" charset="0"/>
                <a:cs typeface="Arial" panose="020B0604020202020204" pitchFamily="34" charset="0"/>
              </a:rPr>
              <a:t>Barilliet</a:t>
            </a:r>
            <a:r>
              <a:rPr kumimoji="0" lang="fr-FR" altLang="fr-FR" sz="900" b="0" i="0" u="none" strike="noStrike" cap="none" normalizeH="0" baseline="0" dirty="0">
                <a:ln>
                  <a:noFill/>
                </a:ln>
                <a:effectLst/>
                <a:ea typeface="Times New Roman" panose="02020603050405020304" pitchFamily="18" charset="0"/>
                <a:cs typeface="Arial" panose="020B0604020202020204" pitchFamily="34" charset="0"/>
              </a:rPr>
              <a:t> et Louis Daguerre.</a:t>
            </a:r>
            <a:endParaRPr kumimoji="0" lang="fr-FR" altLang="fr-FR" sz="900" b="0" i="0" u="none" strike="noStrike" cap="none" normalizeH="0" baseline="0" dirty="0">
              <a:ln>
                <a:noFill/>
              </a:ln>
              <a:effectLst/>
            </a:endParaRPr>
          </a:p>
          <a:p>
            <a:pPr lvl="0" algn="just" eaLnBrk="0" fontAlgn="base" hangingPunct="0">
              <a:spcBef>
                <a:spcPct val="0"/>
              </a:spcBef>
              <a:spcAft>
                <a:spcPct val="0"/>
              </a:spcAft>
            </a:pPr>
            <a:r>
              <a:rPr lang="fr-FR" altLang="fr-FR" sz="900" b="1" dirty="0">
                <a:ea typeface="Times New Roman" panose="02020603050405020304" pitchFamily="18" charset="0"/>
                <a:cs typeface="Arial" panose="020B0604020202020204" pitchFamily="34" charset="0"/>
              </a:rPr>
              <a:t>- Centre de loisirs maternel Jules Ferry</a:t>
            </a:r>
            <a:r>
              <a:rPr lang="fr-FR" altLang="fr-FR" sz="900" dirty="0">
                <a:ea typeface="Times New Roman" panose="02020603050405020304" pitchFamily="18" charset="0"/>
                <a:cs typeface="Arial" panose="020B0604020202020204" pitchFamily="34" charset="0"/>
              </a:rPr>
              <a:t> </a:t>
            </a:r>
            <a:r>
              <a:rPr lang="fr-FR" altLang="fr-FR" sz="900" b="1" dirty="0">
                <a:ea typeface="Times New Roman" panose="02020603050405020304" pitchFamily="18" charset="0"/>
                <a:cs typeface="Arial" panose="020B0604020202020204" pitchFamily="34" charset="0"/>
              </a:rPr>
              <a:t>: </a:t>
            </a:r>
            <a:r>
              <a:rPr lang="fr-FR" altLang="fr-FR" sz="900" dirty="0">
                <a:ea typeface="Times New Roman" panose="02020603050405020304" pitchFamily="18" charset="0"/>
                <a:cs typeface="Arial" panose="020B0604020202020204" pitchFamily="34" charset="0"/>
              </a:rPr>
              <a:t>4, rue Jules Ferry pour les</a:t>
            </a:r>
            <a:r>
              <a:rPr kumimoji="0" lang="fr-FR" altLang="fr-FR" sz="900" i="0" u="none" strike="noStrike" cap="none" normalizeH="0" baseline="0" dirty="0">
                <a:ln>
                  <a:noFill/>
                </a:ln>
                <a:effectLst/>
                <a:ea typeface="Times New Roman" panose="02020603050405020304" pitchFamily="18" charset="0"/>
                <a:cs typeface="Arial" panose="020B0604020202020204" pitchFamily="34" charset="0"/>
              </a:rPr>
              <a:t> </a:t>
            </a:r>
            <a:r>
              <a:rPr kumimoji="0" lang="fr-FR" altLang="fr-FR" sz="900" b="0" i="0" u="none" strike="noStrike" cap="none" normalizeH="0" baseline="0" dirty="0">
                <a:ln>
                  <a:noFill/>
                </a:ln>
                <a:effectLst/>
                <a:ea typeface="Times New Roman" panose="02020603050405020304" pitchFamily="18" charset="0"/>
                <a:cs typeface="Arial" panose="020B0604020202020204" pitchFamily="34" charset="0"/>
              </a:rPr>
              <a:t>enfants scolarisés </a:t>
            </a:r>
            <a:r>
              <a:rPr kumimoji="0" lang="fr-FR" altLang="fr-FR" sz="900" b="1" i="0" u="none" strike="noStrike" cap="none" normalizeH="0" baseline="0" dirty="0">
                <a:ln>
                  <a:noFill/>
                </a:ln>
                <a:effectLst/>
                <a:ea typeface="Times New Roman" panose="02020603050405020304" pitchFamily="18" charset="0"/>
                <a:cs typeface="Arial" panose="020B0604020202020204" pitchFamily="34" charset="0"/>
              </a:rPr>
              <a:t>dans les écoles maternelles </a:t>
            </a:r>
            <a:r>
              <a:rPr kumimoji="0" lang="fr-FR" altLang="fr-FR" sz="900" b="0" i="0" u="none" strike="noStrike" cap="none" normalizeH="0" baseline="0" dirty="0">
                <a:ln>
                  <a:noFill/>
                </a:ln>
                <a:effectLst/>
                <a:ea typeface="Times New Roman" panose="02020603050405020304" pitchFamily="18" charset="0"/>
                <a:cs typeface="Arial" panose="020B0604020202020204" pitchFamily="34" charset="0"/>
              </a:rPr>
              <a:t>: Etienne De Silhouette et Jules Ferry.</a:t>
            </a:r>
          </a:p>
          <a:p>
            <a:pPr lvl="0" algn="just" eaLnBrk="0" fontAlgn="base" hangingPunct="0">
              <a:spcBef>
                <a:spcPct val="0"/>
              </a:spcBef>
              <a:spcAft>
                <a:spcPct val="0"/>
              </a:spcAft>
            </a:pPr>
            <a:r>
              <a:rPr lang="fr-FR" altLang="fr-FR" sz="900" b="1" dirty="0">
                <a:ea typeface="Times New Roman" panose="02020603050405020304" pitchFamily="18" charset="0"/>
                <a:cs typeface="Arial" panose="020B0604020202020204" pitchFamily="34" charset="0"/>
              </a:rPr>
              <a:t>- Centre de loisirs Henri Cahn </a:t>
            </a:r>
            <a:r>
              <a:rPr lang="fr-FR" altLang="fr-FR" sz="900" dirty="0">
                <a:ea typeface="Times New Roman" panose="02020603050405020304" pitchFamily="18" charset="0"/>
                <a:cs typeface="Arial" panose="020B0604020202020204" pitchFamily="34" charset="0"/>
              </a:rPr>
              <a:t>: 26, Boulevard Galliéni, pour les enfants scolarisés </a:t>
            </a:r>
            <a:r>
              <a:rPr lang="fr-FR" altLang="fr-FR" sz="900" b="1" dirty="0">
                <a:ea typeface="Times New Roman" panose="02020603050405020304" pitchFamily="18" charset="0"/>
                <a:cs typeface="Arial" panose="020B0604020202020204" pitchFamily="34" charset="0"/>
              </a:rPr>
              <a:t>dans les écoles élémentaires </a:t>
            </a:r>
            <a:r>
              <a:rPr lang="fr-FR" altLang="fr-FR" sz="900" dirty="0">
                <a:ea typeface="Times New Roman" panose="02020603050405020304" pitchFamily="18" charset="0"/>
                <a:cs typeface="Arial" panose="020B0604020202020204" pitchFamily="34" charset="0"/>
              </a:rPr>
              <a:t>: </a:t>
            </a:r>
            <a:r>
              <a:rPr kumimoji="0" lang="fr-FR" altLang="fr-FR" sz="900" b="0" i="0" u="none" strike="noStrike" cap="none" normalizeH="0" baseline="0" dirty="0">
                <a:ln>
                  <a:noFill/>
                </a:ln>
                <a:effectLst/>
                <a:ea typeface="Times New Roman" panose="02020603050405020304" pitchFamily="18" charset="0"/>
                <a:cs typeface="Arial" panose="020B0604020202020204" pitchFamily="34" charset="0"/>
              </a:rPr>
              <a:t>Etienne </a:t>
            </a:r>
            <a:r>
              <a:rPr lang="fr-FR" altLang="fr-FR" sz="900" dirty="0">
                <a:ea typeface="Times New Roman" panose="02020603050405020304" pitchFamily="18" charset="0"/>
                <a:cs typeface="Arial" panose="020B0604020202020204" pitchFamily="34" charset="0"/>
              </a:rPr>
              <a:t>De Silhouette et Henri Cahn.</a:t>
            </a:r>
          </a:p>
          <a:p>
            <a:pPr lvl="0" algn="just" eaLnBrk="0" fontAlgn="base" hangingPunct="0">
              <a:spcBef>
                <a:spcPct val="0"/>
              </a:spcBef>
              <a:spcAft>
                <a:spcPct val="0"/>
              </a:spcAft>
            </a:pPr>
            <a:endParaRPr lang="fr-FR" altLang="fr-FR" sz="900" dirty="0">
              <a:ea typeface="Times New Roman" panose="02020603050405020304" pitchFamily="18" charset="0"/>
              <a:cs typeface="Arial" panose="020B0604020202020204" pitchFamily="34" charset="0"/>
            </a:endParaRPr>
          </a:p>
          <a:p>
            <a:pPr algn="just" eaLnBrk="0" fontAlgn="base" hangingPunct="0">
              <a:spcBef>
                <a:spcPct val="0"/>
              </a:spcBef>
              <a:spcAft>
                <a:spcPct val="0"/>
              </a:spcAft>
            </a:pPr>
            <a:r>
              <a:rPr lang="fr-FR" altLang="fr-FR" sz="900" b="1" dirty="0">
                <a:cs typeface="Arial" panose="020B0604020202020204" pitchFamily="34" charset="0"/>
              </a:rPr>
              <a:t>Le 30 </a:t>
            </a:r>
            <a:r>
              <a:rPr lang="fr-FR" altLang="fr-FR" sz="900" b="1">
                <a:cs typeface="Arial" panose="020B0604020202020204" pitchFamily="34" charset="0"/>
              </a:rPr>
              <a:t>mai 2025 : </a:t>
            </a:r>
            <a:r>
              <a:rPr lang="fr-FR" altLang="fr-FR" sz="900" b="1" dirty="0">
                <a:cs typeface="Arial" panose="020B0604020202020204" pitchFamily="34" charset="0"/>
              </a:rPr>
              <a:t>seul le centre de loisirs Paul </a:t>
            </a:r>
            <a:r>
              <a:rPr lang="fr-FR" altLang="fr-FR" sz="900" b="1" dirty="0" err="1">
                <a:cs typeface="Arial" panose="020B0604020202020204" pitchFamily="34" charset="0"/>
              </a:rPr>
              <a:t>Barilliet</a:t>
            </a:r>
            <a:r>
              <a:rPr lang="fr-FR" altLang="fr-FR" sz="900" b="1" dirty="0">
                <a:cs typeface="Arial" panose="020B0604020202020204" pitchFamily="34" charset="0"/>
              </a:rPr>
              <a:t> sera ouvert pour tous les enfants</a:t>
            </a:r>
            <a:endParaRPr lang="fr-FR" altLang="fr-FR" sz="900" dirty="0"/>
          </a:p>
          <a:p>
            <a:pPr lvl="0" algn="just" eaLnBrk="0" fontAlgn="base" hangingPunct="0">
              <a:spcBef>
                <a:spcPct val="0"/>
              </a:spcBef>
              <a:spcAft>
                <a:spcPct val="0"/>
              </a:spcAft>
            </a:pPr>
            <a:endParaRPr kumimoji="0" lang="fr-FR" altLang="fr-FR" sz="9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hangingPunct="0"/>
            <a:r>
              <a:rPr kumimoji="0" lang="fr-FR" altLang="fr-FR" sz="900" b="1" i="0" u="none" strike="noStrike" cap="none" normalizeH="0" baseline="0" dirty="0">
                <a:ln>
                  <a:noFill/>
                </a:ln>
                <a:solidFill>
                  <a:schemeClr val="tx1"/>
                </a:solidFill>
                <a:effectLst/>
              </a:rPr>
              <a:t>ATTENTION selon </a:t>
            </a:r>
            <a:r>
              <a:rPr lang="fr-FR" altLang="fr-FR" sz="900" b="1" dirty="0"/>
              <a:t>le </a:t>
            </a:r>
            <a:r>
              <a:rPr kumimoji="0" lang="fr-FR" altLang="fr-FR" sz="900" b="1" i="0" u="none" strike="noStrike" cap="none" normalizeH="0" baseline="0" dirty="0">
                <a:ln>
                  <a:noFill/>
                </a:ln>
                <a:solidFill>
                  <a:schemeClr val="tx1"/>
                </a:solidFill>
                <a:effectLst/>
              </a:rPr>
              <a:t>nombre d’enfants inscrits, nous pourrions être amenés à modifier la liste des centres de</a:t>
            </a:r>
            <a:r>
              <a:rPr kumimoji="0" lang="fr-FR" altLang="fr-FR" sz="900" b="1" i="0" u="none" strike="noStrike" cap="none" normalizeH="0" dirty="0">
                <a:ln>
                  <a:noFill/>
                </a:ln>
                <a:solidFill>
                  <a:schemeClr val="tx1"/>
                </a:solidFill>
                <a:effectLst/>
              </a:rPr>
              <a:t> loisirs ouverts.</a:t>
            </a:r>
            <a:endParaRPr kumimoji="0" lang="fr-FR" altLang="fr-FR" sz="900" b="1" i="0" u="none" strike="noStrike" cap="none" normalizeH="0" baseline="0" dirty="0">
              <a:ln>
                <a:noFill/>
              </a:ln>
              <a:solidFill>
                <a:schemeClr val="tx1"/>
              </a:solidFill>
              <a:effectLst/>
            </a:endParaRPr>
          </a:p>
          <a:p>
            <a:pPr lvl="0" eaLnBrk="0" fontAlgn="base" hangingPunct="0">
              <a:spcBef>
                <a:spcPct val="0"/>
              </a:spcBef>
              <a:spcAft>
                <a:spcPct val="0"/>
              </a:spcAft>
            </a:pPr>
            <a:endParaRPr lang="fr-FR" altLang="fr-FR" sz="900" dirty="0">
              <a:solidFill>
                <a:prstClr val="black"/>
              </a:solidFill>
            </a:endParaRPr>
          </a:p>
          <a:p>
            <a:pPr lvl="0" eaLnBrk="0" fontAlgn="base" hangingPunct="0">
              <a:spcBef>
                <a:spcPct val="0"/>
              </a:spcBef>
              <a:spcAft>
                <a:spcPct val="0"/>
              </a:spcAft>
            </a:pPr>
            <a:r>
              <a:rPr kumimoji="0" lang="fr-FR" altLang="fr-FR" sz="9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Aux horaires suivants :</a:t>
            </a:r>
            <a:endParaRPr kumimoji="0" lang="fr-FR" altLang="fr-FR" sz="900" b="0" i="0" u="none" strike="noStrike" cap="none" normalizeH="0" baseline="0" dirty="0">
              <a:ln>
                <a:noFill/>
              </a:ln>
              <a:solidFill>
                <a:schemeClr val="tx1"/>
              </a:solidFill>
              <a:effectLst/>
            </a:endParaRPr>
          </a:p>
          <a:p>
            <a:pPr lvl="0" eaLnBrk="0" fontAlgn="base" hangingPunct="0">
              <a:spcBef>
                <a:spcPct val="0"/>
              </a:spcBef>
              <a:spcAft>
                <a:spcPct val="0"/>
              </a:spcAft>
              <a:buFontTx/>
              <a:buChar char="•"/>
            </a:pPr>
            <a:r>
              <a:rPr kumimoji="0" lang="fr-FR" altLang="fr-FR" sz="9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7h30 à 9h30 : accueil des enfants</a:t>
            </a:r>
            <a:endParaRPr kumimoji="0" lang="fr-FR" altLang="fr-FR" sz="900" b="0" i="0" u="none" strike="noStrike" cap="none" normalizeH="0" baseline="0" dirty="0">
              <a:ln>
                <a:noFill/>
              </a:ln>
              <a:solidFill>
                <a:schemeClr val="tx1"/>
              </a:solidFill>
              <a:effectLst/>
            </a:endParaRPr>
          </a:p>
          <a:p>
            <a:pPr lvl="0" eaLnBrk="0" fontAlgn="base" hangingPunct="0">
              <a:spcBef>
                <a:spcPct val="0"/>
              </a:spcBef>
              <a:spcAft>
                <a:spcPct val="0"/>
              </a:spcAft>
              <a:buFontTx/>
              <a:buChar char="•"/>
            </a:pPr>
            <a:r>
              <a:rPr kumimoji="0" lang="fr-FR" altLang="fr-FR" sz="9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17h15 à 18h30 : reprise des enfants</a:t>
            </a:r>
            <a:endParaRPr kumimoji="0" lang="fr-FR" altLang="fr-FR" sz="900" b="0" i="0" u="none" strike="noStrike" cap="none" normalizeH="0" baseline="0" dirty="0">
              <a:ln>
                <a:noFill/>
              </a:ln>
              <a:solidFill>
                <a:schemeClr val="tx1"/>
              </a:solidFill>
              <a:effectLst/>
            </a:endParaRPr>
          </a:p>
          <a:p>
            <a:pPr lvl="0" eaLnBrk="0" fontAlgn="base" hangingPunct="0">
              <a:spcBef>
                <a:spcPct val="0"/>
              </a:spcBef>
              <a:spcAft>
                <a:spcPct val="0"/>
              </a:spcAft>
              <a:buFontTx/>
              <a:buChar char="•"/>
            </a:pPr>
            <a:r>
              <a:rPr kumimoji="0" lang="fr-FR" altLang="fr-FR" sz="9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Pour les ½ journées : accueil ou reprise des enfants entre 13h et 14h</a:t>
            </a:r>
          </a:p>
          <a:p>
            <a:pPr lvl="0" eaLnBrk="0" fontAlgn="base" hangingPunct="0">
              <a:spcBef>
                <a:spcPct val="0"/>
              </a:spcBef>
              <a:spcAft>
                <a:spcPct val="0"/>
              </a:spcAft>
            </a:pPr>
            <a:endParaRPr kumimoji="0" lang="fr-FR" altLang="fr-FR" sz="10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algn="ctr" hangingPunct="0"/>
            <a:r>
              <a:rPr lang="fr-FR" sz="900" b="1" u="sng" dirty="0"/>
              <a:t>INSCRIPTIONS AUX CENTRES DE LOISIRS POUR LES VACANCES DE PÂQUES</a:t>
            </a:r>
          </a:p>
          <a:p>
            <a:pPr algn="ctr" hangingPunct="0"/>
            <a:r>
              <a:rPr lang="fr-FR" sz="900" b="1" u="sng" dirty="0"/>
              <a:t>(document à remettre en mairie avant le 21/03/2025 inclus)</a:t>
            </a:r>
          </a:p>
          <a:p>
            <a:pPr algn="ctr" hangingPunct="0"/>
            <a:endParaRPr lang="fr-FR" sz="900" b="1" u="sng" dirty="0"/>
          </a:p>
          <a:p>
            <a:pPr lvl="0" eaLnBrk="0" fontAlgn="base" hangingPunct="0">
              <a:spcBef>
                <a:spcPct val="0"/>
              </a:spcBef>
              <a:spcAft>
                <a:spcPct val="0"/>
              </a:spcAft>
            </a:pPr>
            <a:r>
              <a:rPr lang="fr-FR" sz="900" dirty="0"/>
              <a:t>Nom et Prénom de l’enfant : ………………………………………………….....</a:t>
            </a:r>
          </a:p>
          <a:p>
            <a:pPr lvl="0" eaLnBrk="0" fontAlgn="base" hangingPunct="0">
              <a:spcBef>
                <a:spcPct val="0"/>
              </a:spcBef>
              <a:spcAft>
                <a:spcPct val="0"/>
              </a:spcAft>
            </a:pPr>
            <a:r>
              <a:rPr lang="fr-FR" sz="900" dirty="0"/>
              <a:t>Ecole fréquentée : ………………………………………………………………………</a:t>
            </a:r>
          </a:p>
          <a:p>
            <a:pPr lvl="0" eaLnBrk="0" fontAlgn="base" hangingPunct="0">
              <a:spcBef>
                <a:spcPct val="0"/>
              </a:spcBef>
              <a:spcAft>
                <a:spcPct val="0"/>
              </a:spcAft>
            </a:pPr>
            <a:r>
              <a:rPr lang="fr-FR" sz="900" dirty="0"/>
              <a:t>Niveau : ……………………………………………………………………….……………..</a:t>
            </a:r>
          </a:p>
          <a:p>
            <a:pPr lvl="0" eaLnBrk="0" fontAlgn="base" hangingPunct="0">
              <a:spcBef>
                <a:spcPct val="0"/>
              </a:spcBef>
              <a:spcAft>
                <a:spcPct val="0"/>
              </a:spcAft>
            </a:pPr>
            <a:endParaRPr lang="fr-FR" sz="800" dirty="0"/>
          </a:p>
          <a:p>
            <a:pPr lvl="0" eaLnBrk="0" fontAlgn="base" hangingPunct="0">
              <a:spcBef>
                <a:spcPct val="0"/>
              </a:spcBef>
              <a:spcAft>
                <a:spcPct val="0"/>
              </a:spcAft>
            </a:pPr>
            <a:r>
              <a:rPr lang="fr-FR" sz="900" b="1" u="sng" dirty="0"/>
              <a:t>Merci de cocher les jours de présence de votre enfant.</a:t>
            </a:r>
          </a:p>
          <a:p>
            <a:pPr lvl="0" eaLnBrk="0" fontAlgn="base" hangingPunct="0">
              <a:spcBef>
                <a:spcPct val="0"/>
              </a:spcBef>
              <a:spcAft>
                <a:spcPct val="0"/>
              </a:spcAft>
            </a:pPr>
            <a:endParaRPr lang="fr-FR" sz="800" b="1" u="sng" dirty="0"/>
          </a:p>
          <a:p>
            <a:pPr lvl="0" eaLnBrk="0" fontAlgn="base" hangingPunct="0">
              <a:spcBef>
                <a:spcPct val="0"/>
              </a:spcBef>
              <a:spcAft>
                <a:spcPct val="0"/>
              </a:spcAft>
            </a:pPr>
            <a:endParaRPr lang="fr-FR" sz="800" b="1" u="sng" dirty="0"/>
          </a:p>
          <a:p>
            <a:pPr lvl="0" eaLnBrk="0" fontAlgn="base" hangingPunct="0">
              <a:spcBef>
                <a:spcPct val="0"/>
              </a:spcBef>
              <a:spcAft>
                <a:spcPct val="0"/>
              </a:spcAft>
            </a:pPr>
            <a:endParaRPr lang="fr-FR" sz="800" b="1" u="sng" dirty="0"/>
          </a:p>
          <a:p>
            <a:pPr lvl="0" eaLnBrk="0" fontAlgn="base" hangingPunct="0">
              <a:spcBef>
                <a:spcPct val="0"/>
              </a:spcBef>
              <a:spcAft>
                <a:spcPct val="0"/>
              </a:spcAft>
            </a:pPr>
            <a:endParaRPr lang="fr-FR" sz="800" b="1" u="sng" dirty="0"/>
          </a:p>
          <a:p>
            <a:pPr lvl="0" eaLnBrk="0" fontAlgn="base" hangingPunct="0">
              <a:spcBef>
                <a:spcPct val="0"/>
              </a:spcBef>
              <a:spcAft>
                <a:spcPct val="0"/>
              </a:spcAft>
            </a:pPr>
            <a:endParaRPr lang="fr-FR" sz="800" b="1" u="sng" dirty="0"/>
          </a:p>
          <a:p>
            <a:pPr lvl="0" eaLnBrk="0" fontAlgn="base" hangingPunct="0">
              <a:spcBef>
                <a:spcPct val="0"/>
              </a:spcBef>
              <a:spcAft>
                <a:spcPct val="0"/>
              </a:spcAft>
            </a:pPr>
            <a:endParaRPr lang="fr-FR" sz="800" b="1" u="sng" dirty="0"/>
          </a:p>
          <a:p>
            <a:pPr lvl="0" eaLnBrk="0" fontAlgn="base" hangingPunct="0">
              <a:spcBef>
                <a:spcPct val="0"/>
              </a:spcBef>
              <a:spcAft>
                <a:spcPct val="0"/>
              </a:spcAft>
            </a:pPr>
            <a:endParaRPr lang="fr-FR" sz="800" b="1" u="sng" dirty="0"/>
          </a:p>
          <a:p>
            <a:pPr lvl="0" eaLnBrk="0" fontAlgn="base" hangingPunct="0">
              <a:spcBef>
                <a:spcPct val="0"/>
              </a:spcBef>
              <a:spcAft>
                <a:spcPct val="0"/>
              </a:spcAft>
            </a:pPr>
            <a:endParaRPr lang="fr-FR" sz="800" b="1" u="sng" dirty="0"/>
          </a:p>
          <a:p>
            <a:pPr lvl="0" eaLnBrk="0" fontAlgn="base" hangingPunct="0">
              <a:spcBef>
                <a:spcPct val="0"/>
              </a:spcBef>
              <a:spcAft>
                <a:spcPct val="0"/>
              </a:spcAft>
            </a:pPr>
            <a:r>
              <a:rPr lang="fr-FR" sz="800" dirty="0"/>
              <a:t>					</a:t>
            </a:r>
          </a:p>
          <a:p>
            <a:pPr lvl="0" eaLnBrk="0" fontAlgn="base" hangingPunct="0">
              <a:spcBef>
                <a:spcPct val="0"/>
              </a:spcBef>
              <a:spcAft>
                <a:spcPct val="0"/>
              </a:spcAft>
            </a:pPr>
            <a:endParaRPr lang="fr-FR" sz="800" dirty="0"/>
          </a:p>
          <a:p>
            <a:pPr lvl="0" eaLnBrk="0" fontAlgn="base" hangingPunct="0">
              <a:spcBef>
                <a:spcPct val="0"/>
              </a:spcBef>
              <a:spcAft>
                <a:spcPct val="0"/>
              </a:spcAft>
            </a:pPr>
            <a:endParaRPr lang="fr-FR" sz="800" dirty="0"/>
          </a:p>
          <a:p>
            <a:pPr lvl="0" eaLnBrk="0" fontAlgn="base" hangingPunct="0">
              <a:spcBef>
                <a:spcPct val="0"/>
              </a:spcBef>
              <a:spcAft>
                <a:spcPct val="0"/>
              </a:spcAft>
            </a:pPr>
            <a:endParaRPr lang="fr-FR" sz="800" dirty="0"/>
          </a:p>
          <a:p>
            <a:pPr lvl="0" eaLnBrk="0" fontAlgn="base" hangingPunct="0">
              <a:spcBef>
                <a:spcPct val="0"/>
              </a:spcBef>
              <a:spcAft>
                <a:spcPct val="0"/>
              </a:spcAft>
            </a:pPr>
            <a:endParaRPr lang="fr-FR" sz="800" dirty="0"/>
          </a:p>
          <a:p>
            <a:pPr lvl="0" eaLnBrk="0" fontAlgn="base" hangingPunct="0">
              <a:spcBef>
                <a:spcPct val="0"/>
              </a:spcBef>
              <a:spcAft>
                <a:spcPct val="0"/>
              </a:spcAft>
            </a:pPr>
            <a:endParaRPr lang="fr-FR" sz="800" dirty="0"/>
          </a:p>
          <a:p>
            <a:pPr lvl="0" eaLnBrk="0" fontAlgn="base" hangingPunct="0">
              <a:spcBef>
                <a:spcPct val="0"/>
              </a:spcBef>
              <a:spcAft>
                <a:spcPct val="0"/>
              </a:spcAft>
            </a:pPr>
            <a:endParaRPr lang="fr-FR" sz="800" dirty="0"/>
          </a:p>
          <a:p>
            <a:pPr lvl="0" eaLnBrk="0" fontAlgn="base" hangingPunct="0">
              <a:spcBef>
                <a:spcPct val="0"/>
              </a:spcBef>
              <a:spcAft>
                <a:spcPct val="0"/>
              </a:spcAft>
            </a:pPr>
            <a:endParaRPr lang="fr-FR" sz="800" dirty="0"/>
          </a:p>
          <a:p>
            <a:pPr lvl="0" eaLnBrk="0" fontAlgn="base" hangingPunct="0">
              <a:spcBef>
                <a:spcPct val="0"/>
              </a:spcBef>
              <a:spcAft>
                <a:spcPct val="0"/>
              </a:spcAft>
            </a:pPr>
            <a:endParaRPr lang="fr-FR" sz="800" dirty="0"/>
          </a:p>
          <a:p>
            <a:pPr lvl="0" eaLnBrk="0" fontAlgn="base" hangingPunct="0">
              <a:spcBef>
                <a:spcPct val="0"/>
              </a:spcBef>
              <a:spcAft>
                <a:spcPct val="0"/>
              </a:spcAft>
            </a:pPr>
            <a:endParaRPr lang="fr-FR" sz="900" dirty="0"/>
          </a:p>
          <a:p>
            <a:pPr lvl="0" eaLnBrk="0" fontAlgn="base" hangingPunct="0">
              <a:spcBef>
                <a:spcPct val="0"/>
              </a:spcBef>
              <a:spcAft>
                <a:spcPct val="0"/>
              </a:spcAft>
            </a:pPr>
            <a:r>
              <a:rPr lang="fr-FR" sz="600" i="1" dirty="0"/>
              <a:t>La demi-journée matin comprend l’accueil et le repas, et la demi-journée après-midi comprend l’accueil et le goûter.</a:t>
            </a:r>
          </a:p>
          <a:p>
            <a:pPr algn="just" eaLnBrk="0" fontAlgn="base" hangingPunct="0">
              <a:spcBef>
                <a:spcPct val="0"/>
              </a:spcBef>
              <a:spcAft>
                <a:spcPct val="0"/>
              </a:spcAft>
            </a:pPr>
            <a:endParaRPr lang="fr-FR" sz="500" b="1" dirty="0"/>
          </a:p>
          <a:p>
            <a:pPr algn="just" eaLnBrk="0" fontAlgn="base" hangingPunct="0">
              <a:spcBef>
                <a:spcPct val="0"/>
              </a:spcBef>
              <a:spcAft>
                <a:spcPct val="0"/>
              </a:spcAft>
            </a:pPr>
            <a:r>
              <a:rPr lang="fr-FR" sz="700" b="1" dirty="0"/>
              <a:t>J’atteste n’avoir aucun impayé envers la ville. Dans le cas contraire, la ville se réserve le droit d’annuler ou suspendre l’inscription de l’enfant, sans remboursement des droits d’inscription, tant que les sommes dues ne sont pas payées à la ville.</a:t>
            </a:r>
          </a:p>
          <a:p>
            <a:pPr algn="just" eaLnBrk="0" fontAlgn="base" hangingPunct="0">
              <a:spcBef>
                <a:spcPct val="0"/>
              </a:spcBef>
              <a:spcAft>
                <a:spcPct val="0"/>
              </a:spcAft>
            </a:pPr>
            <a:endParaRPr lang="fr-FR" sz="500" b="1" dirty="0"/>
          </a:p>
          <a:p>
            <a:pPr lvl="0" eaLnBrk="0" fontAlgn="base" hangingPunct="0">
              <a:spcBef>
                <a:spcPct val="0"/>
              </a:spcBef>
              <a:spcAft>
                <a:spcPct val="0"/>
              </a:spcAft>
            </a:pPr>
            <a:r>
              <a:rPr lang="fr-FR" sz="700" b="1" dirty="0"/>
              <a:t>Date :		Nom , Prénom et signature du responsable légal</a:t>
            </a:r>
            <a:r>
              <a:rPr lang="fr-FR" sz="700" dirty="0"/>
              <a:t> </a:t>
            </a:r>
          </a:p>
          <a:p>
            <a:pPr lvl="0" eaLnBrk="0" fontAlgn="base" hangingPunct="0">
              <a:spcBef>
                <a:spcPct val="0"/>
              </a:spcBef>
              <a:spcAft>
                <a:spcPct val="0"/>
              </a:spcAft>
            </a:pPr>
            <a:r>
              <a:rPr lang="fr-FR" sz="700" dirty="0"/>
              <a:t>		(Précédée de la mention "lu et approuvé")</a:t>
            </a:r>
            <a:r>
              <a:rPr lang="fr-FR" sz="700" b="1" dirty="0"/>
              <a:t> :</a:t>
            </a:r>
          </a:p>
          <a:p>
            <a:pPr lvl="0" eaLnBrk="0" fontAlgn="base" hangingPunct="0">
              <a:spcBef>
                <a:spcPct val="0"/>
              </a:spcBef>
              <a:spcAft>
                <a:spcPct val="0"/>
              </a:spcAft>
            </a:pPr>
            <a:endParaRPr lang="fr-FR" sz="800" dirty="0"/>
          </a:p>
        </p:txBody>
      </p:sp>
      <p:sp>
        <p:nvSpPr>
          <p:cNvPr id="6" name="ZoneTexte 5"/>
          <p:cNvSpPr txBox="1"/>
          <p:nvPr/>
        </p:nvSpPr>
        <p:spPr>
          <a:xfrm>
            <a:off x="5372234" y="129550"/>
            <a:ext cx="5052349" cy="7125027"/>
          </a:xfrm>
          <a:prstGeom prst="rect">
            <a:avLst/>
          </a:prstGeom>
          <a:noFill/>
        </p:spPr>
        <p:txBody>
          <a:bodyPr wrap="square" rtlCol="0">
            <a:spAutoFit/>
          </a:bodyPr>
          <a:lstStyle/>
          <a:p>
            <a:pPr lvl="0" algn="ctr" eaLnBrk="0" fontAlgn="base" hangingPunct="0">
              <a:spcBef>
                <a:spcPct val="0"/>
              </a:spcBef>
              <a:spcAft>
                <a:spcPct val="0"/>
              </a:spcAft>
              <a:tabLst>
                <a:tab pos="2339975" algn="l"/>
              </a:tabLst>
            </a:pPr>
            <a:endParaRPr kumimoji="0" lang="fr-FR" altLang="fr-FR" sz="1100" b="1" i="0" u="none" strike="noStrike" cap="none" normalizeH="0" baseline="0" dirty="0">
              <a:ln>
                <a:noFill/>
              </a:ln>
              <a:effectLst/>
              <a:ea typeface="Times New Roman" panose="02020603050405020304" pitchFamily="18" charset="0"/>
            </a:endParaRPr>
          </a:p>
          <a:p>
            <a:pPr lvl="0" algn="ctr" eaLnBrk="0" fontAlgn="base" hangingPunct="0">
              <a:spcBef>
                <a:spcPct val="0"/>
              </a:spcBef>
              <a:spcAft>
                <a:spcPct val="0"/>
              </a:spcAft>
              <a:tabLst>
                <a:tab pos="2339975" algn="l"/>
              </a:tabLst>
            </a:pPr>
            <a:r>
              <a:rPr kumimoji="0" lang="fr-FR" altLang="fr-FR" sz="1100" b="1" i="0" u="sng" strike="noStrike" cap="none" normalizeH="0" baseline="0" dirty="0">
                <a:ln>
                  <a:noFill/>
                </a:ln>
                <a:effectLst/>
                <a:ea typeface="Times New Roman" panose="02020603050405020304" pitchFamily="18" charset="0"/>
              </a:rPr>
              <a:t>INSCRIPTIONS AUX VACANCES </a:t>
            </a:r>
            <a:r>
              <a:rPr lang="fr-FR" altLang="fr-FR" sz="1100" b="1" u="sng" dirty="0">
                <a:ea typeface="Times New Roman" panose="02020603050405020304" pitchFamily="18" charset="0"/>
              </a:rPr>
              <a:t>SPORTIVES DE PÂQUES</a:t>
            </a:r>
            <a:endParaRPr kumimoji="0" lang="fr-FR" altLang="fr-FR" sz="1100" b="1" i="0" u="sng" strike="noStrike" cap="none" normalizeH="0" baseline="0" dirty="0">
              <a:ln>
                <a:noFill/>
              </a:ln>
              <a:effectLst/>
              <a:ea typeface="Times New Roman" panose="02020603050405020304" pitchFamily="18" charset="0"/>
            </a:endParaRPr>
          </a:p>
          <a:p>
            <a:pPr algn="ctr" hangingPunct="0"/>
            <a:r>
              <a:rPr lang="fr-FR" sz="1100" b="1" dirty="0"/>
              <a:t>Du 14 au 25 avril 2025</a:t>
            </a:r>
          </a:p>
          <a:p>
            <a:pPr lvl="0" algn="ctr" eaLnBrk="0" fontAlgn="base" hangingPunct="0">
              <a:spcBef>
                <a:spcPct val="0"/>
              </a:spcBef>
              <a:spcAft>
                <a:spcPct val="0"/>
              </a:spcAft>
              <a:tabLst>
                <a:tab pos="2339975" algn="l"/>
              </a:tabLst>
            </a:pPr>
            <a:r>
              <a:rPr lang="fr-FR" altLang="fr-FR" sz="1100" b="1" dirty="0">
                <a:ea typeface="Times New Roman" panose="02020603050405020304" pitchFamily="18" charset="0"/>
              </a:rPr>
              <a:t>À</a:t>
            </a:r>
            <a:r>
              <a:rPr kumimoji="0" lang="fr-FR" altLang="fr-FR" sz="1100" b="1" i="0" u="none" strike="noStrike" cap="none" normalizeH="0" baseline="0" dirty="0">
                <a:ln>
                  <a:noFill/>
                </a:ln>
                <a:effectLst/>
                <a:ea typeface="Times New Roman" panose="02020603050405020304" pitchFamily="18" charset="0"/>
              </a:rPr>
              <a:t> retourner avant le</a:t>
            </a:r>
            <a:r>
              <a:rPr kumimoji="0" lang="fr-FR" altLang="fr-FR" sz="1100" b="1" i="0" u="none" strike="noStrike" cap="none" normalizeH="0" dirty="0">
                <a:ln>
                  <a:noFill/>
                </a:ln>
                <a:effectLst/>
                <a:ea typeface="Times New Roman" panose="02020603050405020304" pitchFamily="18" charset="0"/>
              </a:rPr>
              <a:t> 21</a:t>
            </a:r>
            <a:r>
              <a:rPr kumimoji="0" lang="fr-FR" altLang="fr-FR" sz="1100" b="1" i="0" u="none" strike="noStrike" cap="none" normalizeH="0" baseline="0" dirty="0">
                <a:ln>
                  <a:noFill/>
                </a:ln>
                <a:effectLst/>
                <a:ea typeface="Times New Roman" panose="02020603050405020304" pitchFamily="18" charset="0"/>
              </a:rPr>
              <a:t>/03/2025 inclus</a:t>
            </a:r>
            <a:endParaRPr kumimoji="0" lang="fr-FR" altLang="fr-FR" sz="1100" b="0" i="0" u="none" strike="noStrike" cap="none" normalizeH="0" baseline="0" dirty="0">
              <a:ln>
                <a:noFill/>
              </a:ln>
              <a:effectLst/>
            </a:endParaRPr>
          </a:p>
          <a:p>
            <a:pPr lvl="0" algn="ctr" eaLnBrk="0" fontAlgn="base" hangingPunct="0">
              <a:spcBef>
                <a:spcPct val="0"/>
              </a:spcBef>
              <a:spcAft>
                <a:spcPct val="0"/>
              </a:spcAft>
              <a:tabLst>
                <a:tab pos="2339975" algn="l"/>
              </a:tabLst>
            </a:pPr>
            <a:r>
              <a:rPr kumimoji="0" lang="fr-FR" altLang="fr-FR" sz="1100" b="1" i="0" u="none" strike="noStrike" cap="none" normalizeH="0" baseline="0" dirty="0">
                <a:ln>
                  <a:noFill/>
                </a:ln>
                <a:effectLst/>
                <a:ea typeface="Times New Roman" panose="02020603050405020304" pitchFamily="18" charset="0"/>
              </a:rPr>
              <a:t>(Programme et lieux à consulter sur </a:t>
            </a:r>
            <a:r>
              <a:rPr lang="fr-FR" altLang="fr-FR" sz="1100" b="1" dirty="0">
                <a:ea typeface="Times New Roman" panose="02020603050405020304" pitchFamily="18" charset="0"/>
              </a:rPr>
              <a:t>brysurmarne.fr</a:t>
            </a:r>
            <a:r>
              <a:rPr kumimoji="0" lang="fr-FR" altLang="fr-FR" sz="1100" b="1" i="0" u="none" strike="noStrike" cap="none" normalizeH="0" baseline="0" dirty="0">
                <a:ln>
                  <a:noFill/>
                </a:ln>
                <a:effectLst/>
                <a:ea typeface="Times New Roman" panose="02020603050405020304" pitchFamily="18" charset="0"/>
              </a:rPr>
              <a:t>)</a:t>
            </a:r>
          </a:p>
          <a:p>
            <a:pPr lvl="0" algn="ctr" eaLnBrk="0" fontAlgn="base" hangingPunct="0">
              <a:spcBef>
                <a:spcPct val="0"/>
              </a:spcBef>
              <a:spcAft>
                <a:spcPct val="0"/>
              </a:spcAft>
              <a:tabLst>
                <a:tab pos="2339975" algn="l"/>
              </a:tabLst>
            </a:pPr>
            <a:endParaRPr kumimoji="0" lang="fr-FR" altLang="fr-FR" sz="1100" b="0" i="0" u="none" strike="noStrike" cap="none" normalizeH="0" baseline="0" dirty="0">
              <a:ln>
                <a:noFill/>
              </a:ln>
              <a:solidFill>
                <a:schemeClr val="tx1"/>
              </a:solidFill>
              <a:effectLst/>
            </a:endParaRPr>
          </a:p>
          <a:p>
            <a:pPr marL="171450" lvl="0" indent="-171450" eaLnBrk="0" fontAlgn="base" hangingPunct="0">
              <a:spcBef>
                <a:spcPct val="0"/>
              </a:spcBef>
              <a:spcAft>
                <a:spcPct val="0"/>
              </a:spcAft>
              <a:buFontTx/>
              <a:buChar char="-"/>
              <a:tabLst>
                <a:tab pos="2339975" algn="l"/>
              </a:tabLst>
            </a:pPr>
            <a:r>
              <a:rPr lang="fr-FR" altLang="fr-FR" sz="900" b="1" dirty="0"/>
              <a:t>Gymnase Marie-Amélie Le Fur de 10h00 à 12h00 pour les maternels (4 ans minimum)</a:t>
            </a:r>
          </a:p>
          <a:p>
            <a:pPr marL="171450" indent="-171450" eaLnBrk="0" fontAlgn="base" hangingPunct="0">
              <a:spcBef>
                <a:spcPct val="0"/>
              </a:spcBef>
              <a:spcAft>
                <a:spcPct val="0"/>
              </a:spcAft>
              <a:buFontTx/>
              <a:buChar char="-"/>
              <a:tabLst>
                <a:tab pos="2339975" algn="l"/>
              </a:tabLst>
            </a:pPr>
            <a:r>
              <a:rPr lang="fr-FR" altLang="fr-FR" sz="900" b="1" dirty="0"/>
              <a:t>Gymnase Marie-Amélie Le Fur de 10h00 à 12h00 et 14h00 à 16h00 pour les élémentaires</a:t>
            </a:r>
            <a:endParaRPr lang="fr-FR" altLang="fr-FR" sz="900" b="1" u="sng" dirty="0">
              <a:ea typeface="Times New Roman" panose="02020603050405020304" pitchFamily="18" charset="0"/>
            </a:endParaRPr>
          </a:p>
          <a:p>
            <a:pPr lvl="0" eaLnBrk="0" fontAlgn="base" hangingPunct="0">
              <a:spcBef>
                <a:spcPct val="0"/>
              </a:spcBef>
              <a:spcAft>
                <a:spcPct val="0"/>
              </a:spcAft>
              <a:tabLst>
                <a:tab pos="2339975" algn="l"/>
              </a:tabLst>
            </a:pPr>
            <a:endParaRPr kumimoji="0" lang="fr-FR" altLang="fr-FR" sz="900" b="1" i="0" u="sng" strike="noStrike" cap="none" normalizeH="0" baseline="0" dirty="0">
              <a:ln>
                <a:noFill/>
              </a:ln>
              <a:solidFill>
                <a:schemeClr val="tx1"/>
              </a:solidFill>
              <a:effectLst/>
              <a:ea typeface="Times New Roman" panose="02020603050405020304" pitchFamily="18" charset="0"/>
            </a:endParaRPr>
          </a:p>
          <a:p>
            <a:pPr lvl="0" eaLnBrk="0" fontAlgn="base" hangingPunct="0">
              <a:spcBef>
                <a:spcPct val="0"/>
              </a:spcBef>
              <a:spcAft>
                <a:spcPct val="0"/>
              </a:spcAft>
              <a:tabLst>
                <a:tab pos="2339975" algn="l"/>
              </a:tabLst>
            </a:pPr>
            <a:r>
              <a:rPr kumimoji="0" lang="fr-FR" altLang="fr-FR" sz="1100" b="1" i="0" u="sng" strike="noStrike" cap="none" normalizeH="0" baseline="0" dirty="0">
                <a:ln>
                  <a:noFill/>
                </a:ln>
                <a:solidFill>
                  <a:schemeClr val="tx1"/>
                </a:solidFill>
                <a:effectLst/>
                <a:ea typeface="Times New Roman" panose="02020603050405020304" pitchFamily="18" charset="0"/>
              </a:rPr>
              <a:t>Inscription à  la semaine</a:t>
            </a:r>
            <a:r>
              <a:rPr kumimoji="0" lang="fr-FR" altLang="fr-FR" sz="1100" b="1" i="0" u="none" strike="noStrike" cap="none" normalizeH="0" baseline="0" dirty="0">
                <a:ln>
                  <a:noFill/>
                </a:ln>
                <a:solidFill>
                  <a:schemeClr val="tx1"/>
                </a:solidFill>
                <a:effectLst/>
                <a:ea typeface="Times New Roman" panose="02020603050405020304" pitchFamily="18" charset="0"/>
              </a:rPr>
              <a:t> :</a:t>
            </a:r>
            <a:endParaRPr kumimoji="0" lang="fr-FR" altLang="fr-FR" sz="1100" b="0" i="0" u="none" strike="noStrike" cap="none" normalizeH="0" baseline="0" dirty="0">
              <a:ln>
                <a:noFill/>
              </a:ln>
              <a:solidFill>
                <a:schemeClr val="tx1"/>
              </a:solidFill>
              <a:effectLst/>
            </a:endParaRPr>
          </a:p>
          <a:p>
            <a:pPr lvl="0" eaLnBrk="0" fontAlgn="base" hangingPunct="0">
              <a:spcBef>
                <a:spcPct val="0"/>
              </a:spcBef>
              <a:spcAft>
                <a:spcPct val="0"/>
              </a:spcAft>
              <a:tabLst>
                <a:tab pos="2339975" algn="l"/>
              </a:tabLst>
            </a:pPr>
            <a:r>
              <a:rPr kumimoji="0" lang="fr-FR" altLang="fr-FR" sz="1100" b="0" i="0" u="none" strike="noStrike" cap="none" normalizeH="0" baseline="0" dirty="0">
                <a:ln>
                  <a:noFill/>
                </a:ln>
                <a:solidFill>
                  <a:schemeClr val="tx1"/>
                </a:solidFill>
                <a:effectLst/>
                <a:ea typeface="Times New Roman" panose="02020603050405020304" pitchFamily="18" charset="0"/>
                <a:sym typeface="Wingdings" panose="05000000000000000000" pitchFamily="2" charset="2"/>
              </a:rPr>
              <a:t></a:t>
            </a:r>
            <a:r>
              <a:rPr kumimoji="0" lang="fr-FR" altLang="fr-FR" sz="1100" b="0" i="0" u="none" strike="noStrike" cap="none" normalizeH="0" baseline="0" dirty="0">
                <a:ln>
                  <a:noFill/>
                </a:ln>
                <a:solidFill>
                  <a:schemeClr val="tx1"/>
                </a:solidFill>
                <a:effectLst/>
                <a:ea typeface="Times New Roman" panose="02020603050405020304" pitchFamily="18" charset="0"/>
              </a:rPr>
              <a:t> 1</a:t>
            </a:r>
            <a:r>
              <a:rPr kumimoji="0" lang="fr-FR" altLang="fr-FR" sz="1100" b="0" i="0" u="none" strike="noStrike" cap="none" normalizeH="0" baseline="30000" dirty="0">
                <a:ln>
                  <a:noFill/>
                </a:ln>
                <a:solidFill>
                  <a:schemeClr val="tx1"/>
                </a:solidFill>
                <a:effectLst/>
                <a:ea typeface="Times New Roman" panose="02020603050405020304" pitchFamily="18" charset="0"/>
                <a:sym typeface="Wingdings" panose="05000000000000000000" pitchFamily="2" charset="2"/>
              </a:rPr>
              <a:t>ère</a:t>
            </a:r>
            <a:r>
              <a:rPr kumimoji="0" lang="fr-FR" altLang="fr-FR" sz="1100" b="0" i="0" u="none" strike="noStrike" cap="none" normalizeH="0" baseline="0" dirty="0">
                <a:ln>
                  <a:noFill/>
                </a:ln>
                <a:solidFill>
                  <a:schemeClr val="tx1"/>
                </a:solidFill>
                <a:effectLst/>
                <a:ea typeface="Times New Roman" panose="02020603050405020304" pitchFamily="18" charset="0"/>
                <a:sym typeface="Wingdings" panose="05000000000000000000" pitchFamily="2" charset="2"/>
              </a:rPr>
              <a:t> semaine (du 14</a:t>
            </a:r>
            <a:r>
              <a:rPr lang="fr-FR" altLang="fr-FR" sz="1100" dirty="0">
                <a:ea typeface="Times New Roman" panose="02020603050405020304" pitchFamily="18" charset="0"/>
                <a:sym typeface="Wingdings" panose="05000000000000000000" pitchFamily="2" charset="2"/>
              </a:rPr>
              <a:t> au 18 avril</a:t>
            </a:r>
            <a:r>
              <a:rPr kumimoji="0" lang="fr-FR" altLang="fr-FR" sz="1100" b="0" i="0" u="none" strike="noStrike" cap="none" normalizeH="0" baseline="0" dirty="0">
                <a:ln>
                  <a:noFill/>
                </a:ln>
                <a:solidFill>
                  <a:schemeClr val="tx1"/>
                </a:solidFill>
                <a:effectLst/>
                <a:ea typeface="Times New Roman" panose="02020603050405020304" pitchFamily="18" charset="0"/>
                <a:sym typeface="Wingdings" panose="05000000000000000000" pitchFamily="2" charset="2"/>
              </a:rPr>
              <a:t>)</a:t>
            </a:r>
            <a:r>
              <a:rPr lang="fr-FR" altLang="fr-FR" sz="1100" dirty="0">
                <a:ea typeface="Times New Roman" panose="02020603050405020304" pitchFamily="18" charset="0"/>
                <a:sym typeface="Wingdings" panose="05000000000000000000" pitchFamily="2" charset="2"/>
              </a:rPr>
              <a:t>: 5 jours</a:t>
            </a:r>
            <a:endParaRPr kumimoji="0" lang="fr-FR" altLang="fr-FR" sz="1100" b="0" i="0" u="none" strike="noStrike" cap="none" normalizeH="0" baseline="0" dirty="0">
              <a:ln>
                <a:noFill/>
              </a:ln>
              <a:solidFill>
                <a:schemeClr val="tx1"/>
              </a:solidFill>
              <a:effectLst/>
              <a:sym typeface="Wingdings" panose="05000000000000000000" pitchFamily="2" charset="2"/>
            </a:endParaRPr>
          </a:p>
          <a:p>
            <a:pPr marL="171450" lvl="0" indent="-171450" eaLnBrk="0" fontAlgn="base" hangingPunct="0">
              <a:spcBef>
                <a:spcPct val="0"/>
              </a:spcBef>
              <a:spcAft>
                <a:spcPct val="0"/>
              </a:spcAft>
              <a:buFont typeface="Wingdings"/>
              <a:buChar char="o"/>
              <a:tabLst>
                <a:tab pos="2339975" algn="l"/>
              </a:tabLst>
            </a:pPr>
            <a:r>
              <a:rPr kumimoji="0" lang="fr-FR" altLang="fr-FR" sz="1100" b="0" i="0" u="none" strike="noStrike" cap="none" normalizeH="0" baseline="0" dirty="0">
                <a:ln>
                  <a:noFill/>
                </a:ln>
                <a:effectLst/>
                <a:ea typeface="Times New Roman" panose="02020603050405020304" pitchFamily="18" charset="0"/>
              </a:rPr>
              <a:t>2</a:t>
            </a:r>
            <a:r>
              <a:rPr kumimoji="0" lang="fr-FR" altLang="fr-FR" sz="1100" b="0" i="0" u="none" strike="noStrike" cap="none" normalizeH="0" baseline="30000" dirty="0">
                <a:ln>
                  <a:noFill/>
                </a:ln>
                <a:effectLst/>
                <a:ea typeface="Times New Roman" panose="02020603050405020304" pitchFamily="18" charset="0"/>
                <a:sym typeface="Wingdings" panose="05000000000000000000" pitchFamily="2" charset="2"/>
              </a:rPr>
              <a:t>ème</a:t>
            </a:r>
            <a:r>
              <a:rPr kumimoji="0" lang="fr-FR" altLang="fr-FR" sz="1100" b="0" i="0" u="none" strike="noStrike" cap="none" normalizeH="0" baseline="0" dirty="0">
                <a:ln>
                  <a:noFill/>
                </a:ln>
                <a:effectLst/>
                <a:ea typeface="Times New Roman" panose="02020603050405020304" pitchFamily="18" charset="0"/>
                <a:sym typeface="Wingdings" panose="05000000000000000000" pitchFamily="2" charset="2"/>
              </a:rPr>
              <a:t> semaine (du 22</a:t>
            </a:r>
            <a:r>
              <a:rPr lang="fr-FR" altLang="fr-FR" sz="1100" dirty="0">
                <a:ea typeface="Times New Roman" panose="02020603050405020304" pitchFamily="18" charset="0"/>
                <a:sym typeface="Wingdings" panose="05000000000000000000" pitchFamily="2" charset="2"/>
              </a:rPr>
              <a:t> au 25 avril </a:t>
            </a:r>
            <a:r>
              <a:rPr kumimoji="0" lang="fr-FR" altLang="fr-FR" sz="1100" b="0" i="0" u="none" strike="noStrike" cap="none" normalizeH="0" baseline="0" dirty="0">
                <a:ln>
                  <a:noFill/>
                </a:ln>
                <a:effectLst/>
                <a:ea typeface="Times New Roman" panose="02020603050405020304" pitchFamily="18" charset="0"/>
                <a:sym typeface="Wingdings" panose="05000000000000000000" pitchFamily="2" charset="2"/>
              </a:rPr>
              <a:t>) : 4 jours</a:t>
            </a:r>
          </a:p>
          <a:p>
            <a:pPr lvl="0" eaLnBrk="0" fontAlgn="base" hangingPunct="0">
              <a:spcBef>
                <a:spcPct val="0"/>
              </a:spcBef>
              <a:spcAft>
                <a:spcPct val="0"/>
              </a:spcAft>
              <a:tabLst>
                <a:tab pos="2339975" algn="l"/>
              </a:tabLst>
            </a:pPr>
            <a:endParaRPr kumimoji="0" lang="fr-FR" altLang="fr-FR" sz="900" b="0" i="0" u="none" strike="noStrike" cap="none" normalizeH="0" baseline="0" dirty="0">
              <a:ln>
                <a:noFill/>
              </a:ln>
              <a:solidFill>
                <a:schemeClr val="tx1"/>
              </a:solidFill>
              <a:effectLst/>
              <a:ea typeface="Times New Roman" panose="02020603050405020304" pitchFamily="18" charset="0"/>
              <a:sym typeface="Wingdings" panose="05000000000000000000" pitchFamily="2" charset="2"/>
            </a:endParaRPr>
          </a:p>
          <a:p>
            <a:pPr lvl="0" eaLnBrk="0" fontAlgn="base" hangingPunct="0">
              <a:spcBef>
                <a:spcPct val="0"/>
              </a:spcBef>
              <a:spcAft>
                <a:spcPct val="0"/>
              </a:spcAft>
              <a:tabLst>
                <a:tab pos="2339975" algn="l"/>
              </a:tabLst>
            </a:pPr>
            <a:r>
              <a:rPr lang="fr-FR" altLang="fr-FR" sz="1200" b="1" u="sng" dirty="0">
                <a:ea typeface="Times New Roman" panose="02020603050405020304" pitchFamily="18" charset="0"/>
                <a:sym typeface="Wingdings" panose="05000000000000000000" pitchFamily="2" charset="2"/>
              </a:rPr>
              <a:t>Toute inscription vaut un engagement de votre part .</a:t>
            </a:r>
          </a:p>
          <a:p>
            <a:pPr lvl="0" eaLnBrk="0" fontAlgn="base" hangingPunct="0">
              <a:spcBef>
                <a:spcPct val="0"/>
              </a:spcBef>
              <a:spcAft>
                <a:spcPct val="0"/>
              </a:spcAft>
              <a:tabLst>
                <a:tab pos="2339975" algn="l"/>
              </a:tabLst>
            </a:pPr>
            <a:r>
              <a:rPr lang="fr-FR" altLang="fr-FR" sz="1200" b="1" u="sng" dirty="0">
                <a:ea typeface="Times New Roman" panose="02020603050405020304" pitchFamily="18" charset="0"/>
                <a:sym typeface="Wingdings" panose="05000000000000000000" pitchFamily="2" charset="2"/>
              </a:rPr>
              <a:t>En cas d’annulation aucun remboursement ne sera effectué, excepté sur présentation d’un certificat médical</a:t>
            </a:r>
            <a:endParaRPr kumimoji="0" lang="fr-FR" altLang="fr-FR" sz="1200" b="1" i="0" u="sng" strike="noStrike" cap="none" normalizeH="0" baseline="0" dirty="0">
              <a:ln>
                <a:noFill/>
              </a:ln>
              <a:solidFill>
                <a:schemeClr val="tx1"/>
              </a:solidFill>
              <a:effectLst/>
              <a:ea typeface="Times New Roman" panose="02020603050405020304" pitchFamily="18" charset="0"/>
              <a:sym typeface="Wingdings" panose="05000000000000000000" pitchFamily="2" charset="2"/>
            </a:endParaRPr>
          </a:p>
          <a:p>
            <a:pPr lvl="0" eaLnBrk="0" fontAlgn="base" hangingPunct="0">
              <a:spcBef>
                <a:spcPct val="0"/>
              </a:spcBef>
              <a:spcAft>
                <a:spcPct val="0"/>
              </a:spcAft>
              <a:tabLst>
                <a:tab pos="2339975" algn="l"/>
              </a:tabLst>
            </a:pPr>
            <a:endParaRPr lang="fr-FR" altLang="fr-FR" sz="900" dirty="0">
              <a:sym typeface="Wingdings" panose="05000000000000000000" pitchFamily="2" charset="2"/>
            </a:endParaRPr>
          </a:p>
          <a:p>
            <a:pPr lvl="0" eaLnBrk="0" fontAlgn="base" hangingPunct="0">
              <a:spcBef>
                <a:spcPct val="0"/>
              </a:spcBef>
              <a:spcAft>
                <a:spcPct val="0"/>
              </a:spcAft>
              <a:tabLst>
                <a:tab pos="2339975" algn="l"/>
              </a:tabLst>
            </a:pPr>
            <a:r>
              <a:rPr lang="fr-FR" altLang="fr-FR" sz="900" dirty="0">
                <a:ea typeface="Times New Roman" panose="02020603050405020304" pitchFamily="18" charset="0"/>
                <a:sym typeface="Wingdings" panose="05000000000000000000" pitchFamily="2" charset="2"/>
              </a:rPr>
              <a:t>Nom de l'enfant : ……………………………………………………………………………………………………………………………	</a:t>
            </a:r>
            <a:endParaRPr lang="fr-FR" altLang="fr-FR" sz="900" dirty="0">
              <a:sym typeface="Wingdings" panose="05000000000000000000" pitchFamily="2" charset="2"/>
            </a:endParaRPr>
          </a:p>
          <a:p>
            <a:pPr lvl="0" eaLnBrk="0" fontAlgn="base" hangingPunct="0">
              <a:spcBef>
                <a:spcPct val="0"/>
              </a:spcBef>
              <a:spcAft>
                <a:spcPct val="0"/>
              </a:spcAft>
              <a:tabLst>
                <a:tab pos="2339975" algn="l"/>
              </a:tabLst>
            </a:pPr>
            <a:r>
              <a:rPr lang="fr-FR" altLang="fr-FR" sz="900" dirty="0">
                <a:ea typeface="Times New Roman" panose="02020603050405020304" pitchFamily="18" charset="0"/>
                <a:sym typeface="Wingdings" panose="05000000000000000000" pitchFamily="2" charset="2"/>
              </a:rPr>
              <a:t>Prénom : ………………………………………………………   Né(e) le : ………………………………………………………………	</a:t>
            </a:r>
            <a:endParaRPr lang="fr-FR" altLang="fr-FR" sz="900" dirty="0">
              <a:sym typeface="Wingdings" panose="05000000000000000000" pitchFamily="2" charset="2"/>
            </a:endParaRPr>
          </a:p>
          <a:p>
            <a:pPr lvl="0" eaLnBrk="0" fontAlgn="base" hangingPunct="0">
              <a:spcBef>
                <a:spcPct val="0"/>
              </a:spcBef>
              <a:spcAft>
                <a:spcPct val="0"/>
              </a:spcAft>
              <a:tabLst>
                <a:tab pos="2339975" algn="l"/>
              </a:tabLst>
            </a:pPr>
            <a:r>
              <a:rPr lang="fr-FR" altLang="fr-FR" sz="900" dirty="0">
                <a:ea typeface="Times New Roman" panose="02020603050405020304" pitchFamily="18" charset="0"/>
                <a:sym typeface="Wingdings" panose="05000000000000000000" pitchFamily="2" charset="2"/>
              </a:rPr>
              <a:t>Ecole fréquentée : …………………………………………………………..…….  Classe : ………….…………….……………………</a:t>
            </a:r>
          </a:p>
          <a:p>
            <a:pPr lvl="0" eaLnBrk="0" fontAlgn="base" hangingPunct="0">
              <a:spcBef>
                <a:spcPct val="0"/>
              </a:spcBef>
              <a:spcAft>
                <a:spcPct val="0"/>
              </a:spcAft>
              <a:tabLst>
                <a:tab pos="2339975" algn="l"/>
              </a:tabLst>
            </a:pPr>
            <a:r>
              <a:rPr lang="fr-FR" altLang="fr-FR" sz="900" dirty="0">
                <a:ea typeface="Times New Roman" panose="02020603050405020304" pitchFamily="18" charset="0"/>
                <a:sym typeface="Wingdings" panose="05000000000000000000" pitchFamily="2" charset="2"/>
              </a:rPr>
              <a:t>Nom du parent responsable : …………………………………………………………………………………………………………	</a:t>
            </a:r>
            <a:endParaRPr lang="fr-FR" altLang="fr-FR" sz="900" dirty="0">
              <a:sym typeface="Wingdings" panose="05000000000000000000" pitchFamily="2" charset="2"/>
            </a:endParaRPr>
          </a:p>
          <a:p>
            <a:pPr lvl="0" eaLnBrk="0" fontAlgn="base" hangingPunct="0">
              <a:spcBef>
                <a:spcPct val="0"/>
              </a:spcBef>
              <a:spcAft>
                <a:spcPct val="0"/>
              </a:spcAft>
              <a:tabLst>
                <a:tab pos="2339975" algn="l"/>
              </a:tabLst>
            </a:pPr>
            <a:r>
              <a:rPr lang="fr-FR" altLang="fr-FR" sz="900" dirty="0">
                <a:ea typeface="Times New Roman" panose="02020603050405020304" pitchFamily="18" charset="0"/>
                <a:sym typeface="Wingdings" panose="05000000000000000000" pitchFamily="2" charset="2"/>
              </a:rPr>
              <a:t>Adresse : ………………………………………………………………………………………………………………………………………	</a:t>
            </a:r>
            <a:endParaRPr lang="fr-FR" altLang="fr-FR" sz="900" dirty="0">
              <a:sym typeface="Wingdings" panose="05000000000000000000" pitchFamily="2" charset="2"/>
            </a:endParaRPr>
          </a:p>
          <a:p>
            <a:pPr lvl="0" eaLnBrk="0" fontAlgn="base" hangingPunct="0">
              <a:spcBef>
                <a:spcPct val="0"/>
              </a:spcBef>
              <a:spcAft>
                <a:spcPct val="0"/>
              </a:spcAft>
              <a:tabLst>
                <a:tab pos="2339975" algn="l"/>
              </a:tabLst>
            </a:pPr>
            <a:r>
              <a:rPr lang="fr-FR" altLang="fr-FR" sz="900" dirty="0">
                <a:ea typeface="Times New Roman" panose="02020603050405020304" pitchFamily="18" charset="0"/>
                <a:sym typeface="Wingdings" panose="05000000000000000000" pitchFamily="2" charset="2"/>
              </a:rPr>
              <a:t>Tél. dom. :…………………………………………… Tél. travail : …………………………………………… 	</a:t>
            </a:r>
            <a:endParaRPr lang="fr-FR" altLang="fr-FR" sz="900" dirty="0">
              <a:sym typeface="Wingdings" panose="05000000000000000000" pitchFamily="2" charset="2"/>
            </a:endParaRPr>
          </a:p>
          <a:p>
            <a:pPr lvl="0" eaLnBrk="0" fontAlgn="base" hangingPunct="0">
              <a:spcBef>
                <a:spcPct val="0"/>
              </a:spcBef>
              <a:spcAft>
                <a:spcPct val="0"/>
              </a:spcAft>
              <a:tabLst>
                <a:tab pos="2339975" algn="l"/>
              </a:tabLst>
            </a:pPr>
            <a:r>
              <a:rPr lang="fr-FR" altLang="fr-FR" sz="900" dirty="0">
                <a:ea typeface="Times New Roman" panose="02020603050405020304" pitchFamily="18" charset="0"/>
                <a:sym typeface="Wingdings" panose="05000000000000000000" pitchFamily="2" charset="2"/>
              </a:rPr>
              <a:t>Mail : …………………………………………………………………………………………………………………………….…………………..</a:t>
            </a:r>
            <a:endParaRPr lang="fr-FR" altLang="fr-FR" sz="900" dirty="0">
              <a:sym typeface="Wingdings" panose="05000000000000000000" pitchFamily="2" charset="2"/>
            </a:endParaRPr>
          </a:p>
          <a:p>
            <a:pPr lvl="0" eaLnBrk="0" fontAlgn="base" hangingPunct="0">
              <a:spcBef>
                <a:spcPct val="0"/>
              </a:spcBef>
              <a:spcAft>
                <a:spcPct val="0"/>
              </a:spcAft>
              <a:tabLst>
                <a:tab pos="2339975" algn="l"/>
              </a:tabLst>
            </a:pPr>
            <a:r>
              <a:rPr lang="fr-FR" altLang="fr-FR" sz="900" dirty="0">
                <a:ea typeface="Times New Roman" panose="02020603050405020304" pitchFamily="18" charset="0"/>
                <a:sym typeface="Wingdings" panose="05000000000000000000" pitchFamily="2" charset="2"/>
              </a:rPr>
              <a:t>Tél. de la personne à prévenir en cas d'absence : ………………………………………………………………………………</a:t>
            </a:r>
          </a:p>
          <a:p>
            <a:pPr lvl="0" eaLnBrk="0" fontAlgn="base" hangingPunct="0">
              <a:spcBef>
                <a:spcPct val="0"/>
              </a:spcBef>
              <a:spcAft>
                <a:spcPct val="0"/>
              </a:spcAft>
              <a:tabLst>
                <a:tab pos="2339975" algn="l"/>
              </a:tabLst>
            </a:pPr>
            <a:endParaRPr lang="fr-FR" altLang="fr-FR" sz="900" b="1" u="sng" dirty="0">
              <a:ea typeface="Times New Roman" panose="02020603050405020304" pitchFamily="18" charset="0"/>
              <a:sym typeface="Wingdings" panose="05000000000000000000" pitchFamily="2" charset="2"/>
            </a:endParaRPr>
          </a:p>
          <a:p>
            <a:pPr eaLnBrk="0" fontAlgn="base" hangingPunct="0">
              <a:spcBef>
                <a:spcPct val="0"/>
              </a:spcBef>
              <a:spcAft>
                <a:spcPct val="0"/>
              </a:spcAft>
              <a:tabLst>
                <a:tab pos="2339975" algn="l"/>
              </a:tabLst>
            </a:pPr>
            <a:r>
              <a:rPr lang="fr-FR" altLang="fr-FR" sz="900" b="1" u="sng" dirty="0">
                <a:ea typeface="Times New Roman" panose="02020603050405020304" pitchFamily="18" charset="0"/>
                <a:sym typeface="Wingdings" panose="05000000000000000000" pitchFamily="2" charset="2"/>
              </a:rPr>
              <a:t>SMS </a:t>
            </a:r>
            <a:r>
              <a:rPr lang="fr-FR" altLang="fr-FR" sz="900" dirty="0">
                <a:ea typeface="Times New Roman" panose="02020603050405020304" pitchFamily="18" charset="0"/>
                <a:sym typeface="Wingdings" panose="05000000000000000000" pitchFamily="2" charset="2"/>
              </a:rPr>
              <a:t>: J’autorise la Mairie de Bry-sur-Marne à m’envoyer  des informations par SMS :  </a:t>
            </a:r>
            <a:r>
              <a:rPr lang="fr-FR" altLang="fr-FR" sz="900" b="1" dirty="0">
                <a:ea typeface="Times New Roman" panose="02020603050405020304" pitchFamily="18" charset="0"/>
                <a:sym typeface="Wingdings" panose="05000000000000000000" pitchFamily="2" charset="2"/>
              </a:rPr>
              <a:t>OUI  </a:t>
            </a:r>
            <a:r>
              <a:rPr lang="fr-FR" altLang="fr-FR" sz="900" b="1" dirty="0">
                <a:ea typeface="Times New Roman" panose="02020603050405020304" pitchFamily="18" charset="0"/>
                <a:sym typeface="Wingdings"/>
              </a:rPr>
              <a:t></a:t>
            </a:r>
            <a:r>
              <a:rPr lang="fr-FR" altLang="fr-FR" sz="900" b="1" dirty="0">
                <a:ea typeface="Times New Roman" panose="02020603050405020304" pitchFamily="18" charset="0"/>
                <a:sym typeface="Wingdings" panose="05000000000000000000" pitchFamily="2" charset="2"/>
              </a:rPr>
              <a:t>      NON  </a:t>
            </a:r>
            <a:r>
              <a:rPr lang="fr-FR" altLang="fr-FR" sz="900" b="1" dirty="0">
                <a:ea typeface="Times New Roman" panose="02020603050405020304" pitchFamily="18" charset="0"/>
                <a:sym typeface="Wingdings"/>
              </a:rPr>
              <a:t> </a:t>
            </a:r>
            <a:r>
              <a:rPr lang="fr-FR" altLang="fr-FR" sz="900" b="1" dirty="0">
                <a:ea typeface="Times New Roman" panose="02020603050405020304" pitchFamily="18" charset="0"/>
                <a:sym typeface="Wingdings" panose="05000000000000000000" pitchFamily="2" charset="2"/>
              </a:rPr>
              <a:t>	</a:t>
            </a:r>
            <a:r>
              <a:rPr lang="fr-FR" altLang="fr-FR" sz="900" dirty="0">
                <a:ea typeface="Times New Roman" panose="02020603050405020304" pitchFamily="18" charset="0"/>
                <a:sym typeface="Wingdings" panose="05000000000000000000" pitchFamily="2" charset="2"/>
              </a:rPr>
              <a:t>	</a:t>
            </a:r>
            <a:r>
              <a:rPr lang="fr-FR" altLang="fr-FR" sz="900" b="1" dirty="0">
                <a:ea typeface="Times New Roman" panose="02020603050405020304" pitchFamily="18" charset="0"/>
                <a:sym typeface="Wingdings" panose="05000000000000000000" pitchFamily="2" charset="2"/>
              </a:rPr>
              <a:t>		</a:t>
            </a:r>
            <a:endParaRPr lang="fr-FR" altLang="fr-FR" sz="900" b="1" dirty="0">
              <a:sym typeface="Wingdings" panose="05000000000000000000" pitchFamily="2" charset="2"/>
            </a:endParaRPr>
          </a:p>
          <a:p>
            <a:pPr lvl="0" eaLnBrk="0" fontAlgn="base" hangingPunct="0">
              <a:spcBef>
                <a:spcPct val="0"/>
              </a:spcBef>
              <a:spcAft>
                <a:spcPct val="0"/>
              </a:spcAft>
              <a:tabLst>
                <a:tab pos="2339975" algn="l"/>
              </a:tabLst>
            </a:pPr>
            <a:r>
              <a:rPr lang="fr-FR" altLang="fr-FR" sz="1000" b="1" dirty="0">
                <a:ea typeface="Times New Roman" panose="02020603050405020304" pitchFamily="18" charset="0"/>
                <a:sym typeface="Wingdings" panose="05000000000000000000" pitchFamily="2" charset="2"/>
              </a:rPr>
              <a:t>L’enfant a-t-il  un Projet d’Accueil Individualisé (PAI) </a:t>
            </a:r>
            <a:r>
              <a:rPr lang="fr-FR" altLang="fr-FR" sz="1000" dirty="0">
                <a:ea typeface="Times New Roman" panose="02020603050405020304" pitchFamily="18" charset="0"/>
                <a:sym typeface="Wingdings" panose="05000000000000000000" pitchFamily="2" charset="2"/>
              </a:rPr>
              <a:t>?              </a:t>
            </a:r>
            <a:r>
              <a:rPr lang="fr-FR" altLang="fr-FR" sz="900" dirty="0">
                <a:ea typeface="Times New Roman" panose="02020603050405020304" pitchFamily="18" charset="0"/>
                <a:sym typeface="Wingdings" panose="05000000000000000000" pitchFamily="2" charset="2"/>
              </a:rPr>
              <a:t>OUI  </a:t>
            </a:r>
            <a:r>
              <a:rPr lang="fr-FR" altLang="fr-FR" sz="900" dirty="0">
                <a:ea typeface="Times New Roman" panose="02020603050405020304" pitchFamily="18" charset="0"/>
                <a:sym typeface="Wingdings"/>
              </a:rPr>
              <a:t></a:t>
            </a:r>
            <a:r>
              <a:rPr lang="fr-FR" altLang="fr-FR" sz="900" dirty="0">
                <a:ea typeface="Times New Roman" panose="02020603050405020304" pitchFamily="18" charset="0"/>
                <a:sym typeface="Wingdings" panose="05000000000000000000" pitchFamily="2" charset="2"/>
              </a:rPr>
              <a:t>         NON  </a:t>
            </a:r>
            <a:r>
              <a:rPr lang="fr-FR" altLang="fr-FR" sz="900" dirty="0">
                <a:ea typeface="Times New Roman" panose="02020603050405020304" pitchFamily="18" charset="0"/>
                <a:sym typeface="Wingdings"/>
              </a:rPr>
              <a:t></a:t>
            </a:r>
            <a:endParaRPr lang="fr-FR" altLang="fr-FR" sz="900" dirty="0">
              <a:sym typeface="Wingdings" panose="05000000000000000000" pitchFamily="2" charset="2"/>
            </a:endParaRPr>
          </a:p>
          <a:p>
            <a:pPr lvl="0" eaLnBrk="0" fontAlgn="base" hangingPunct="0">
              <a:spcBef>
                <a:spcPct val="0"/>
              </a:spcBef>
              <a:spcAft>
                <a:spcPct val="0"/>
              </a:spcAft>
              <a:tabLst>
                <a:tab pos="2339975" algn="l"/>
              </a:tabLst>
            </a:pPr>
            <a:r>
              <a:rPr lang="fr-FR" altLang="fr-FR" sz="900" dirty="0">
                <a:ea typeface="Times New Roman" panose="02020603050405020304" pitchFamily="18" charset="0"/>
                <a:sym typeface="Wingdings" panose="05000000000000000000" pitchFamily="2" charset="2"/>
              </a:rPr>
              <a:t>Si OUI merci de fournir le(s) médicament prescrit(s)</a:t>
            </a:r>
          </a:p>
          <a:p>
            <a:pPr lvl="0" eaLnBrk="0" fontAlgn="base" hangingPunct="0">
              <a:spcBef>
                <a:spcPct val="0"/>
              </a:spcBef>
              <a:spcAft>
                <a:spcPct val="0"/>
              </a:spcAft>
              <a:tabLst>
                <a:tab pos="2339975" algn="l"/>
              </a:tabLst>
            </a:pPr>
            <a:endParaRPr kumimoji="0" lang="fr-FR" altLang="fr-FR" sz="900" b="0" i="0" u="none" strike="noStrike" cap="none" normalizeH="0" baseline="0" dirty="0">
              <a:ln>
                <a:noFill/>
              </a:ln>
              <a:solidFill>
                <a:schemeClr val="tx1"/>
              </a:solidFill>
              <a:effectLst/>
              <a:ea typeface="Times New Roman" panose="02020603050405020304" pitchFamily="18" charset="0"/>
              <a:sym typeface="Wingdings" panose="05000000000000000000" pitchFamily="2" charset="2"/>
            </a:endParaRPr>
          </a:p>
          <a:p>
            <a:pPr lvl="0" eaLnBrk="0" fontAlgn="base" hangingPunct="0">
              <a:spcBef>
                <a:spcPct val="0"/>
              </a:spcBef>
              <a:spcAft>
                <a:spcPct val="0"/>
              </a:spcAft>
              <a:tabLst>
                <a:tab pos="2339975" algn="l"/>
              </a:tabLst>
            </a:pPr>
            <a:endParaRPr lang="fr-FR" altLang="fr-FR" sz="900" dirty="0">
              <a:ea typeface="Times New Roman" panose="02020603050405020304" pitchFamily="18" charset="0"/>
              <a:sym typeface="Wingdings" panose="05000000000000000000" pitchFamily="2" charset="2"/>
            </a:endParaRPr>
          </a:p>
          <a:p>
            <a:pPr lvl="0" eaLnBrk="0" fontAlgn="base" hangingPunct="0">
              <a:spcBef>
                <a:spcPct val="0"/>
              </a:spcBef>
              <a:spcAft>
                <a:spcPct val="0"/>
              </a:spcAft>
              <a:tabLst>
                <a:tab pos="2339975" algn="l"/>
              </a:tabLst>
            </a:pPr>
            <a:endParaRPr kumimoji="0" lang="fr-FR" altLang="fr-FR" sz="900" b="0" i="0" u="none" strike="noStrike" cap="none" normalizeH="0" baseline="0" dirty="0">
              <a:ln>
                <a:noFill/>
              </a:ln>
              <a:solidFill>
                <a:schemeClr val="tx1"/>
              </a:solidFill>
              <a:effectLst/>
              <a:ea typeface="Times New Roman" panose="02020603050405020304" pitchFamily="18" charset="0"/>
              <a:sym typeface="Wingdings" panose="05000000000000000000" pitchFamily="2" charset="2"/>
            </a:endParaRPr>
          </a:p>
          <a:p>
            <a:pPr lvl="0" eaLnBrk="0" fontAlgn="base" hangingPunct="0">
              <a:spcBef>
                <a:spcPct val="0"/>
              </a:spcBef>
              <a:spcAft>
                <a:spcPct val="0"/>
              </a:spcAft>
              <a:tabLst>
                <a:tab pos="2339975" algn="l"/>
              </a:tabLst>
            </a:pPr>
            <a:endParaRPr lang="fr-FR" altLang="fr-FR" sz="900" dirty="0">
              <a:ea typeface="Times New Roman" panose="02020603050405020304" pitchFamily="18" charset="0"/>
              <a:sym typeface="Wingdings" panose="05000000000000000000" pitchFamily="2" charset="2"/>
            </a:endParaRPr>
          </a:p>
          <a:p>
            <a:pPr lvl="0" eaLnBrk="0" fontAlgn="base" hangingPunct="0">
              <a:spcBef>
                <a:spcPct val="0"/>
              </a:spcBef>
              <a:spcAft>
                <a:spcPct val="0"/>
              </a:spcAft>
              <a:tabLst>
                <a:tab pos="2339975" algn="l"/>
              </a:tabLst>
            </a:pPr>
            <a:endParaRPr kumimoji="0" lang="fr-FR" altLang="fr-FR" sz="900" b="0" i="0" u="none" strike="noStrike" cap="none" normalizeH="0" baseline="0" dirty="0">
              <a:ln>
                <a:noFill/>
              </a:ln>
              <a:solidFill>
                <a:schemeClr val="tx1"/>
              </a:solidFill>
              <a:effectLst/>
              <a:ea typeface="Times New Roman" panose="02020603050405020304" pitchFamily="18" charset="0"/>
              <a:sym typeface="Wingdings" panose="05000000000000000000" pitchFamily="2" charset="2"/>
            </a:endParaRPr>
          </a:p>
          <a:p>
            <a:pPr lvl="0" eaLnBrk="0" fontAlgn="base" hangingPunct="0">
              <a:spcBef>
                <a:spcPct val="0"/>
              </a:spcBef>
              <a:spcAft>
                <a:spcPct val="0"/>
              </a:spcAft>
              <a:tabLst>
                <a:tab pos="2339975" algn="l"/>
              </a:tabLst>
            </a:pPr>
            <a:endParaRPr lang="fr-FR" altLang="fr-FR" sz="900" dirty="0">
              <a:ea typeface="Times New Roman" panose="02020603050405020304" pitchFamily="18" charset="0"/>
              <a:sym typeface="Wingdings" panose="05000000000000000000" pitchFamily="2" charset="2"/>
            </a:endParaRPr>
          </a:p>
          <a:p>
            <a:pPr lvl="0" eaLnBrk="0" fontAlgn="base" hangingPunct="0">
              <a:spcBef>
                <a:spcPct val="0"/>
              </a:spcBef>
              <a:spcAft>
                <a:spcPct val="0"/>
              </a:spcAft>
              <a:tabLst>
                <a:tab pos="2339975" algn="l"/>
              </a:tabLst>
            </a:pPr>
            <a:endParaRPr kumimoji="0" lang="fr-FR" altLang="fr-FR" sz="900" b="0" i="0" u="none" strike="noStrike" cap="none" normalizeH="0" baseline="0" dirty="0">
              <a:ln>
                <a:noFill/>
              </a:ln>
              <a:solidFill>
                <a:schemeClr val="tx1"/>
              </a:solidFill>
              <a:effectLst/>
              <a:ea typeface="Times New Roman" panose="02020603050405020304" pitchFamily="18" charset="0"/>
              <a:sym typeface="Wingdings" panose="05000000000000000000" pitchFamily="2" charset="2"/>
            </a:endParaRPr>
          </a:p>
          <a:p>
            <a:pPr lvl="0" eaLnBrk="0" fontAlgn="base" hangingPunct="0">
              <a:spcBef>
                <a:spcPct val="0"/>
              </a:spcBef>
              <a:spcAft>
                <a:spcPct val="0"/>
              </a:spcAft>
              <a:tabLst>
                <a:tab pos="2339975" algn="l"/>
              </a:tabLst>
            </a:pPr>
            <a:endParaRPr lang="fr-FR" altLang="fr-FR" sz="900" dirty="0">
              <a:ea typeface="Times New Roman" panose="02020603050405020304" pitchFamily="18" charset="0"/>
              <a:sym typeface="Wingdings" panose="05000000000000000000" pitchFamily="2" charset="2"/>
            </a:endParaRPr>
          </a:p>
          <a:p>
            <a:pPr lvl="0" eaLnBrk="0" fontAlgn="base" hangingPunct="0">
              <a:spcBef>
                <a:spcPct val="0"/>
              </a:spcBef>
              <a:spcAft>
                <a:spcPct val="0"/>
              </a:spcAft>
              <a:tabLst>
                <a:tab pos="2339975" algn="l"/>
              </a:tabLst>
            </a:pPr>
            <a:endParaRPr kumimoji="0" lang="fr-FR" altLang="fr-FR" sz="900" b="0" i="0" u="none" strike="noStrike" cap="none" normalizeH="0" baseline="0" dirty="0">
              <a:ln>
                <a:noFill/>
              </a:ln>
              <a:solidFill>
                <a:schemeClr val="tx1"/>
              </a:solidFill>
              <a:effectLst/>
              <a:ea typeface="Times New Roman" panose="02020603050405020304" pitchFamily="18" charset="0"/>
              <a:sym typeface="Wingdings" panose="05000000000000000000" pitchFamily="2" charset="2"/>
            </a:endParaRPr>
          </a:p>
          <a:p>
            <a:pPr lvl="0" eaLnBrk="0" fontAlgn="base" hangingPunct="0">
              <a:spcBef>
                <a:spcPct val="0"/>
              </a:spcBef>
              <a:spcAft>
                <a:spcPct val="0"/>
              </a:spcAft>
              <a:tabLst>
                <a:tab pos="2339975" algn="l"/>
              </a:tabLst>
            </a:pPr>
            <a:endParaRPr lang="fr-FR" altLang="fr-FR" sz="900" dirty="0">
              <a:ea typeface="Times New Roman" panose="02020603050405020304" pitchFamily="18" charset="0"/>
              <a:sym typeface="Wingdings" panose="05000000000000000000" pitchFamily="2" charset="2"/>
            </a:endParaRPr>
          </a:p>
          <a:p>
            <a:pPr lvl="0" eaLnBrk="0" fontAlgn="base" hangingPunct="0">
              <a:spcBef>
                <a:spcPct val="0"/>
              </a:spcBef>
              <a:spcAft>
                <a:spcPct val="0"/>
              </a:spcAft>
              <a:tabLst>
                <a:tab pos="2339975" algn="l"/>
              </a:tabLst>
            </a:pPr>
            <a:endParaRPr kumimoji="0" lang="fr-FR" altLang="fr-FR" sz="900" b="0" i="0" u="none" strike="noStrike" cap="none" normalizeH="0" baseline="0" dirty="0">
              <a:ln>
                <a:noFill/>
              </a:ln>
              <a:solidFill>
                <a:schemeClr val="tx1"/>
              </a:solidFill>
              <a:effectLst/>
              <a:ea typeface="Times New Roman" panose="02020603050405020304" pitchFamily="18" charset="0"/>
              <a:sym typeface="Wingdings" panose="05000000000000000000" pitchFamily="2" charset="2"/>
            </a:endParaRPr>
          </a:p>
          <a:p>
            <a:pPr lvl="0" eaLnBrk="0" fontAlgn="base" hangingPunct="0">
              <a:spcBef>
                <a:spcPct val="0"/>
              </a:spcBef>
              <a:spcAft>
                <a:spcPct val="0"/>
              </a:spcAft>
              <a:tabLst>
                <a:tab pos="2339975" algn="l"/>
              </a:tabLst>
            </a:pPr>
            <a:endParaRPr lang="fr-FR" altLang="fr-FR" sz="900" dirty="0">
              <a:ea typeface="Times New Roman" panose="02020603050405020304" pitchFamily="18" charset="0"/>
              <a:sym typeface="Wingdings" panose="05000000000000000000" pitchFamily="2" charset="2"/>
            </a:endParaRPr>
          </a:p>
          <a:p>
            <a:pPr lvl="0" eaLnBrk="0" fontAlgn="base" hangingPunct="0">
              <a:spcBef>
                <a:spcPct val="0"/>
              </a:spcBef>
              <a:spcAft>
                <a:spcPct val="0"/>
              </a:spcAft>
              <a:tabLst>
                <a:tab pos="2339975" algn="l"/>
              </a:tabLst>
            </a:pPr>
            <a:endParaRPr lang="fr-FR" altLang="fr-FR" sz="900" dirty="0">
              <a:ea typeface="Times New Roman" panose="02020603050405020304" pitchFamily="18" charset="0"/>
              <a:sym typeface="Wingdings" panose="05000000000000000000" pitchFamily="2" charset="2"/>
            </a:endParaRPr>
          </a:p>
          <a:p>
            <a:pPr lvl="0" eaLnBrk="0" fontAlgn="base" hangingPunct="0">
              <a:spcBef>
                <a:spcPct val="0"/>
              </a:spcBef>
              <a:spcAft>
                <a:spcPct val="0"/>
              </a:spcAft>
              <a:tabLst>
                <a:tab pos="2339975" algn="l"/>
              </a:tabLst>
            </a:pPr>
            <a:endParaRPr kumimoji="0" lang="fr-FR" altLang="fr-FR" sz="900" b="0" i="0" u="none" strike="noStrike" cap="none" normalizeH="0" baseline="-25000" dirty="0">
              <a:ln>
                <a:noFill/>
              </a:ln>
              <a:solidFill>
                <a:schemeClr val="tx1"/>
              </a:solidFill>
              <a:effectLst/>
              <a:ea typeface="Times New Roman" panose="02020603050405020304" pitchFamily="18" charset="0"/>
              <a:sym typeface="Wingdings" panose="05000000000000000000" pitchFamily="2" charset="2"/>
            </a:endParaRPr>
          </a:p>
          <a:p>
            <a:pPr lvl="0" eaLnBrk="0" fontAlgn="base" hangingPunct="0">
              <a:spcBef>
                <a:spcPct val="0"/>
              </a:spcBef>
              <a:spcAft>
                <a:spcPct val="0"/>
              </a:spcAft>
              <a:tabLst>
                <a:tab pos="2339975" algn="l"/>
              </a:tabLst>
            </a:pPr>
            <a:endParaRPr kumimoji="0" lang="fr-FR" altLang="fr-FR" sz="900" b="0" i="0" u="none" strike="noStrike" cap="none" normalizeH="0" baseline="-25000" dirty="0">
              <a:ln>
                <a:noFill/>
              </a:ln>
              <a:solidFill>
                <a:schemeClr val="tx1"/>
              </a:solidFill>
              <a:effectLst/>
              <a:ea typeface="Times New Roman" panose="02020603050405020304" pitchFamily="18" charset="0"/>
              <a:sym typeface="Wingdings" panose="05000000000000000000" pitchFamily="2" charset="2"/>
            </a:endParaRPr>
          </a:p>
          <a:p>
            <a:pPr marL="228600" lvl="0" indent="-228600" eaLnBrk="0" fontAlgn="base" hangingPunct="0">
              <a:spcBef>
                <a:spcPct val="0"/>
              </a:spcBef>
              <a:spcAft>
                <a:spcPct val="0"/>
              </a:spcAft>
              <a:buAutoNum type="arabicParenBoth"/>
              <a:tabLst>
                <a:tab pos="2339975" algn="l"/>
              </a:tabLst>
            </a:pPr>
            <a:r>
              <a:rPr kumimoji="0" lang="fr-FR" altLang="fr-FR" sz="900" b="0" i="1" u="none" strike="noStrike" cap="none" normalizeH="0" baseline="0" dirty="0">
                <a:ln>
                  <a:noFill/>
                </a:ln>
                <a:solidFill>
                  <a:schemeClr val="tx1"/>
                </a:solidFill>
                <a:effectLst/>
                <a:ea typeface="Times New Roman" panose="02020603050405020304" pitchFamily="18" charset="0"/>
                <a:sym typeface="Wingdings" panose="05000000000000000000" pitchFamily="2" charset="2"/>
              </a:rPr>
              <a:t>Tarif</a:t>
            </a:r>
            <a:r>
              <a:rPr kumimoji="0" lang="fr-FR" altLang="fr-FR" sz="900" b="0" i="1" u="none" strike="noStrike" cap="none" normalizeH="0" dirty="0">
                <a:ln>
                  <a:noFill/>
                </a:ln>
                <a:solidFill>
                  <a:schemeClr val="tx1"/>
                </a:solidFill>
                <a:effectLst/>
                <a:ea typeface="Times New Roman" panose="02020603050405020304" pitchFamily="18" charset="0"/>
                <a:sym typeface="Wingdings" panose="05000000000000000000" pitchFamily="2" charset="2"/>
              </a:rPr>
              <a:t> appliqué dans le cas d’une inscription effectuée hors délai</a:t>
            </a:r>
          </a:p>
          <a:p>
            <a:pPr lvl="0" eaLnBrk="0" fontAlgn="base" hangingPunct="0">
              <a:spcBef>
                <a:spcPct val="0"/>
              </a:spcBef>
              <a:spcAft>
                <a:spcPct val="0"/>
              </a:spcAft>
              <a:tabLst>
                <a:tab pos="2339975" algn="l"/>
              </a:tabLst>
            </a:pPr>
            <a:endParaRPr lang="fr-FR" altLang="fr-FR" sz="900" b="1" dirty="0">
              <a:ea typeface="Times New Roman" panose="02020603050405020304" pitchFamily="18" charset="0"/>
              <a:sym typeface="Wingdings" panose="05000000000000000000" pitchFamily="2" charset="2"/>
            </a:endParaRPr>
          </a:p>
          <a:p>
            <a:pPr lvl="0" eaLnBrk="0" fontAlgn="base" hangingPunct="0">
              <a:spcBef>
                <a:spcPct val="0"/>
              </a:spcBef>
              <a:spcAft>
                <a:spcPct val="0"/>
              </a:spcAft>
              <a:tabLst>
                <a:tab pos="2339975" algn="l"/>
              </a:tabLst>
            </a:pPr>
            <a:r>
              <a:rPr kumimoji="0" lang="fr-FR" altLang="fr-FR" sz="900" b="1" u="none" strike="noStrike" cap="none" normalizeH="0" dirty="0">
                <a:ln>
                  <a:noFill/>
                </a:ln>
                <a:solidFill>
                  <a:schemeClr val="tx1"/>
                </a:solidFill>
                <a:effectLst/>
                <a:ea typeface="Times New Roman" panose="02020603050405020304" pitchFamily="18" charset="0"/>
                <a:sym typeface="Wingdings" panose="05000000000000000000" pitchFamily="2" charset="2"/>
              </a:rPr>
              <a:t>                                             </a:t>
            </a:r>
            <a:r>
              <a:rPr lang="fr-FR" altLang="fr-FR" sz="1000" b="1" dirty="0">
                <a:ea typeface="Times New Roman" panose="02020603050405020304" pitchFamily="18" charset="0"/>
                <a:sym typeface="Wingdings" panose="05000000000000000000" pitchFamily="2" charset="2"/>
              </a:rPr>
              <a:t>                 </a:t>
            </a:r>
            <a:r>
              <a:rPr kumimoji="0" lang="fr-FR" altLang="fr-FR" sz="1000" b="1" u="none" strike="noStrike" cap="none" normalizeH="0" dirty="0">
                <a:ln>
                  <a:noFill/>
                </a:ln>
                <a:solidFill>
                  <a:schemeClr val="tx1"/>
                </a:solidFill>
                <a:effectLst/>
                <a:ea typeface="Times New Roman" panose="02020603050405020304" pitchFamily="18" charset="0"/>
                <a:sym typeface="Wingdings" panose="05000000000000000000" pitchFamily="2" charset="2"/>
              </a:rPr>
              <a:t>INFORMATIONS A COMPLETER AU VERSO </a:t>
            </a:r>
            <a:endParaRPr kumimoji="0" lang="fr-FR" altLang="fr-FR" sz="1000" b="1" u="none" strike="noStrike" cap="none" normalizeH="0" baseline="0" dirty="0">
              <a:ln>
                <a:noFill/>
              </a:ln>
              <a:solidFill>
                <a:schemeClr val="tx1"/>
              </a:solidFill>
              <a:effectLst/>
              <a:ea typeface="Times New Roman" panose="02020603050405020304" pitchFamily="18" charset="0"/>
              <a:sym typeface="Wingdings" panose="05000000000000000000" pitchFamily="2" charset="2"/>
            </a:endParaRPr>
          </a:p>
        </p:txBody>
      </p:sp>
      <p:graphicFrame>
        <p:nvGraphicFramePr>
          <p:cNvPr id="16" name="Tableau 15"/>
          <p:cNvGraphicFramePr>
            <a:graphicFrameLocks noGrp="1"/>
          </p:cNvGraphicFramePr>
          <p:nvPr>
            <p:extLst>
              <p:ext uri="{D42A27DB-BD31-4B8C-83A1-F6EECF244321}">
                <p14:modId xmlns:p14="http://schemas.microsoft.com/office/powerpoint/2010/main" val="467303746"/>
              </p:ext>
            </p:extLst>
          </p:nvPr>
        </p:nvGraphicFramePr>
        <p:xfrm>
          <a:off x="254110" y="4366499"/>
          <a:ext cx="4169815" cy="1062238"/>
        </p:xfrm>
        <a:graphic>
          <a:graphicData uri="http://schemas.openxmlformats.org/drawingml/2006/table">
            <a:tbl>
              <a:tblPr firstRow="1" bandRow="1">
                <a:tableStyleId>{5940675A-B579-460E-94D1-54222C63F5DA}</a:tableStyleId>
              </a:tblPr>
              <a:tblGrid>
                <a:gridCol w="1245176">
                  <a:extLst>
                    <a:ext uri="{9D8B030D-6E8A-4147-A177-3AD203B41FA5}">
                      <a16:colId xmlns:a16="http://schemas.microsoft.com/office/drawing/2014/main" val="20000"/>
                    </a:ext>
                  </a:extLst>
                </a:gridCol>
                <a:gridCol w="551936">
                  <a:extLst>
                    <a:ext uri="{9D8B030D-6E8A-4147-A177-3AD203B41FA5}">
                      <a16:colId xmlns:a16="http://schemas.microsoft.com/office/drawing/2014/main" val="20002"/>
                    </a:ext>
                  </a:extLst>
                </a:gridCol>
                <a:gridCol w="593124">
                  <a:extLst>
                    <a:ext uri="{9D8B030D-6E8A-4147-A177-3AD203B41FA5}">
                      <a16:colId xmlns:a16="http://schemas.microsoft.com/office/drawing/2014/main" val="20006"/>
                    </a:ext>
                  </a:extLst>
                </a:gridCol>
                <a:gridCol w="576649">
                  <a:extLst>
                    <a:ext uri="{9D8B030D-6E8A-4147-A177-3AD203B41FA5}">
                      <a16:colId xmlns:a16="http://schemas.microsoft.com/office/drawing/2014/main" val="20003"/>
                    </a:ext>
                  </a:extLst>
                </a:gridCol>
                <a:gridCol w="601362">
                  <a:extLst>
                    <a:ext uri="{9D8B030D-6E8A-4147-A177-3AD203B41FA5}">
                      <a16:colId xmlns:a16="http://schemas.microsoft.com/office/drawing/2014/main" val="20004"/>
                    </a:ext>
                  </a:extLst>
                </a:gridCol>
                <a:gridCol w="601568">
                  <a:extLst>
                    <a:ext uri="{9D8B030D-6E8A-4147-A177-3AD203B41FA5}">
                      <a16:colId xmlns:a16="http://schemas.microsoft.com/office/drawing/2014/main" val="20005"/>
                    </a:ext>
                  </a:extLst>
                </a:gridCol>
              </a:tblGrid>
              <a:tr h="360082">
                <a:tc>
                  <a:txBody>
                    <a:bodyPr/>
                    <a:lstStyle/>
                    <a:p>
                      <a:pPr algn="ctr"/>
                      <a:r>
                        <a:rPr lang="fr-FR" sz="700" dirty="0"/>
                        <a:t>DATES</a:t>
                      </a:r>
                    </a:p>
                  </a:txBody>
                  <a:tcPr anchor="ctr"/>
                </a:tc>
                <a:tc>
                  <a:txBody>
                    <a:bodyPr/>
                    <a:lstStyle/>
                    <a:p>
                      <a:pPr algn="ctr"/>
                      <a:r>
                        <a:rPr lang="fr-FR" sz="700" dirty="0"/>
                        <a:t>Lundi 14/04</a:t>
                      </a:r>
                    </a:p>
                  </a:txBody>
                  <a:tcPr/>
                </a:tc>
                <a:tc>
                  <a:txBody>
                    <a:bodyPr/>
                    <a:lstStyle/>
                    <a:p>
                      <a:pPr algn="ctr"/>
                      <a:r>
                        <a:rPr lang="fr-FR" sz="700" dirty="0"/>
                        <a:t>Mardi</a:t>
                      </a:r>
                      <a:r>
                        <a:rPr lang="fr-FR" sz="700" baseline="0" dirty="0"/>
                        <a:t> 15/04</a:t>
                      </a:r>
                      <a:endParaRPr lang="fr-FR" sz="700" dirty="0"/>
                    </a:p>
                  </a:txBody>
                  <a:tcPr/>
                </a:tc>
                <a:tc>
                  <a:txBody>
                    <a:bodyPr/>
                    <a:lstStyle/>
                    <a:p>
                      <a:pPr algn="ctr"/>
                      <a:r>
                        <a:rPr lang="fr-FR" sz="700" dirty="0"/>
                        <a:t>Mercredi</a:t>
                      </a:r>
                    </a:p>
                    <a:p>
                      <a:pPr algn="ctr"/>
                      <a:r>
                        <a:rPr lang="fr-FR" sz="700" dirty="0"/>
                        <a:t>16/04</a:t>
                      </a:r>
                    </a:p>
                  </a:txBody>
                  <a:tcPr/>
                </a:tc>
                <a:tc>
                  <a:txBody>
                    <a:bodyPr/>
                    <a:lstStyle/>
                    <a:p>
                      <a:pPr algn="ctr"/>
                      <a:r>
                        <a:rPr lang="fr-FR" sz="700" dirty="0"/>
                        <a:t>Jeudi</a:t>
                      </a:r>
                    </a:p>
                    <a:p>
                      <a:pPr algn="ctr"/>
                      <a:r>
                        <a:rPr lang="fr-FR" sz="700" dirty="0"/>
                        <a:t>17/04</a:t>
                      </a:r>
                    </a:p>
                  </a:txBody>
                  <a:tcPr/>
                </a:tc>
                <a:tc>
                  <a:txBody>
                    <a:bodyPr/>
                    <a:lstStyle/>
                    <a:p>
                      <a:pPr algn="ctr"/>
                      <a:r>
                        <a:rPr lang="fr-FR" sz="700" dirty="0"/>
                        <a:t>Vendredi 18/04</a:t>
                      </a:r>
                    </a:p>
                  </a:txBody>
                  <a:tcPr/>
                </a:tc>
                <a:extLst>
                  <a:ext uri="{0D108BD9-81ED-4DB2-BD59-A6C34878D82A}">
                    <a16:rowId xmlns:a16="http://schemas.microsoft.com/office/drawing/2014/main" val="10000"/>
                  </a:ext>
                </a:extLst>
              </a:tr>
              <a:tr h="234052">
                <a:tc>
                  <a:txBody>
                    <a:bodyPr/>
                    <a:lstStyle/>
                    <a:p>
                      <a:r>
                        <a:rPr lang="fr-FR" sz="700" dirty="0"/>
                        <a:t>Journée complète</a:t>
                      </a:r>
                    </a:p>
                  </a:txBody>
                  <a:tcPr/>
                </a:tc>
                <a:tc>
                  <a:txBody>
                    <a:bodyPr/>
                    <a:lstStyle/>
                    <a:p>
                      <a:endParaRPr lang="fr-FR" sz="700" dirty="0"/>
                    </a:p>
                  </a:txBody>
                  <a:tcPr/>
                </a:tc>
                <a:tc>
                  <a:txBody>
                    <a:bodyPr/>
                    <a:lstStyle/>
                    <a:p>
                      <a:endParaRPr lang="fr-FR" sz="700" dirty="0"/>
                    </a:p>
                  </a:txBody>
                  <a:tcPr/>
                </a:tc>
                <a:tc>
                  <a:txBody>
                    <a:bodyPr/>
                    <a:lstStyle/>
                    <a:p>
                      <a:endParaRPr lang="fr-FR" sz="700" dirty="0"/>
                    </a:p>
                  </a:txBody>
                  <a:tcPr/>
                </a:tc>
                <a:tc>
                  <a:txBody>
                    <a:bodyPr/>
                    <a:lstStyle/>
                    <a:p>
                      <a:endParaRPr lang="fr-FR" sz="700" dirty="0"/>
                    </a:p>
                  </a:txBody>
                  <a:tcPr/>
                </a:tc>
                <a:tc>
                  <a:txBody>
                    <a:bodyPr/>
                    <a:lstStyle/>
                    <a:p>
                      <a:endParaRPr lang="fr-FR" sz="700" dirty="0"/>
                    </a:p>
                  </a:txBody>
                  <a:tcPr/>
                </a:tc>
                <a:extLst>
                  <a:ext uri="{0D108BD9-81ED-4DB2-BD59-A6C34878D82A}">
                    <a16:rowId xmlns:a16="http://schemas.microsoft.com/office/drawing/2014/main" val="10001"/>
                  </a:ext>
                </a:extLst>
              </a:tr>
              <a:tr h="234052">
                <a:tc>
                  <a:txBody>
                    <a:bodyPr/>
                    <a:lstStyle/>
                    <a:p>
                      <a:r>
                        <a:rPr lang="fr-FR" sz="700" dirty="0"/>
                        <a:t>Demi-journée matin *</a:t>
                      </a:r>
                    </a:p>
                  </a:txBody>
                  <a:tcPr/>
                </a:tc>
                <a:tc>
                  <a:txBody>
                    <a:bodyPr/>
                    <a:lstStyle/>
                    <a:p>
                      <a:endParaRPr lang="fr-FR" sz="700" dirty="0"/>
                    </a:p>
                  </a:txBody>
                  <a:tcPr/>
                </a:tc>
                <a:tc>
                  <a:txBody>
                    <a:bodyPr/>
                    <a:lstStyle/>
                    <a:p>
                      <a:endParaRPr lang="fr-FR" sz="700" dirty="0"/>
                    </a:p>
                  </a:txBody>
                  <a:tcPr/>
                </a:tc>
                <a:tc>
                  <a:txBody>
                    <a:bodyPr/>
                    <a:lstStyle/>
                    <a:p>
                      <a:endParaRPr lang="fr-FR" sz="700" dirty="0"/>
                    </a:p>
                  </a:txBody>
                  <a:tcPr/>
                </a:tc>
                <a:tc>
                  <a:txBody>
                    <a:bodyPr/>
                    <a:lstStyle/>
                    <a:p>
                      <a:endParaRPr lang="fr-FR" sz="700"/>
                    </a:p>
                  </a:txBody>
                  <a:tcPr/>
                </a:tc>
                <a:tc>
                  <a:txBody>
                    <a:bodyPr/>
                    <a:lstStyle/>
                    <a:p>
                      <a:endParaRPr lang="fr-FR" sz="700" dirty="0"/>
                    </a:p>
                  </a:txBody>
                  <a:tcPr/>
                </a:tc>
                <a:extLst>
                  <a:ext uri="{0D108BD9-81ED-4DB2-BD59-A6C34878D82A}">
                    <a16:rowId xmlns:a16="http://schemas.microsoft.com/office/drawing/2014/main" val="10002"/>
                  </a:ext>
                </a:extLst>
              </a:tr>
              <a:tr h="234052">
                <a:tc>
                  <a:txBody>
                    <a:bodyPr/>
                    <a:lstStyle/>
                    <a:p>
                      <a:r>
                        <a:rPr lang="fr-FR" sz="700" dirty="0"/>
                        <a:t>Demi-journée après-midi *</a:t>
                      </a:r>
                    </a:p>
                  </a:txBody>
                  <a:tcPr/>
                </a:tc>
                <a:tc>
                  <a:txBody>
                    <a:bodyPr/>
                    <a:lstStyle/>
                    <a:p>
                      <a:endParaRPr lang="fr-FR" sz="700" dirty="0"/>
                    </a:p>
                  </a:txBody>
                  <a:tcPr/>
                </a:tc>
                <a:tc>
                  <a:txBody>
                    <a:bodyPr/>
                    <a:lstStyle/>
                    <a:p>
                      <a:endParaRPr lang="fr-FR" sz="700" dirty="0"/>
                    </a:p>
                  </a:txBody>
                  <a:tcPr/>
                </a:tc>
                <a:tc>
                  <a:txBody>
                    <a:bodyPr/>
                    <a:lstStyle/>
                    <a:p>
                      <a:endParaRPr lang="fr-FR" sz="700" dirty="0"/>
                    </a:p>
                  </a:txBody>
                  <a:tcPr/>
                </a:tc>
                <a:tc>
                  <a:txBody>
                    <a:bodyPr/>
                    <a:lstStyle/>
                    <a:p>
                      <a:endParaRPr lang="fr-FR" sz="700" dirty="0"/>
                    </a:p>
                  </a:txBody>
                  <a:tcPr/>
                </a:tc>
                <a:tc>
                  <a:txBody>
                    <a:bodyPr/>
                    <a:lstStyle/>
                    <a:p>
                      <a:endParaRPr lang="fr-FR" sz="700" dirty="0"/>
                    </a:p>
                  </a:txBody>
                  <a:tcPr/>
                </a:tc>
                <a:extLst>
                  <a:ext uri="{0D108BD9-81ED-4DB2-BD59-A6C34878D82A}">
                    <a16:rowId xmlns:a16="http://schemas.microsoft.com/office/drawing/2014/main" val="10003"/>
                  </a:ext>
                </a:extLst>
              </a:tr>
            </a:tbl>
          </a:graphicData>
        </a:graphic>
      </p:graphicFrame>
      <p:sp>
        <p:nvSpPr>
          <p:cNvPr id="23" name="Rectangle 10"/>
          <p:cNvSpPr>
            <a:spLocks noChangeArrowheads="1"/>
          </p:cNvSpPr>
          <p:nvPr/>
        </p:nvSpPr>
        <p:spPr bwMode="auto">
          <a:xfrm>
            <a:off x="2982913" y="4120277"/>
            <a:ext cx="18473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339975" algn="l"/>
              </a:tabLst>
              <a:defRPr>
                <a:solidFill>
                  <a:schemeClr val="tx1"/>
                </a:solidFill>
                <a:latin typeface="Arial" panose="020B0604020202020204" pitchFamily="34" charset="0"/>
              </a:defRPr>
            </a:lvl1pPr>
            <a:lvl2pPr eaLnBrk="0" fontAlgn="base" hangingPunct="0">
              <a:spcBef>
                <a:spcPct val="0"/>
              </a:spcBef>
              <a:spcAft>
                <a:spcPct val="0"/>
              </a:spcAft>
              <a:tabLst>
                <a:tab pos="2339975" algn="l"/>
              </a:tabLst>
              <a:defRPr>
                <a:solidFill>
                  <a:schemeClr val="tx1"/>
                </a:solidFill>
                <a:latin typeface="Arial" panose="020B0604020202020204" pitchFamily="34" charset="0"/>
              </a:defRPr>
            </a:lvl2pPr>
            <a:lvl3pPr eaLnBrk="0" fontAlgn="base" hangingPunct="0">
              <a:spcBef>
                <a:spcPct val="0"/>
              </a:spcBef>
              <a:spcAft>
                <a:spcPct val="0"/>
              </a:spcAft>
              <a:tabLst>
                <a:tab pos="2339975" algn="l"/>
              </a:tabLst>
              <a:defRPr>
                <a:solidFill>
                  <a:schemeClr val="tx1"/>
                </a:solidFill>
                <a:latin typeface="Arial" panose="020B0604020202020204" pitchFamily="34" charset="0"/>
              </a:defRPr>
            </a:lvl3pPr>
            <a:lvl4pPr eaLnBrk="0" fontAlgn="base" hangingPunct="0">
              <a:spcBef>
                <a:spcPct val="0"/>
              </a:spcBef>
              <a:spcAft>
                <a:spcPct val="0"/>
              </a:spcAft>
              <a:tabLst>
                <a:tab pos="2339975" algn="l"/>
              </a:tabLst>
              <a:defRPr>
                <a:solidFill>
                  <a:schemeClr val="tx1"/>
                </a:solidFill>
                <a:latin typeface="Arial" panose="020B0604020202020204" pitchFamily="34" charset="0"/>
              </a:defRPr>
            </a:lvl4pPr>
            <a:lvl5pPr eaLnBrk="0" fontAlgn="base" hangingPunct="0">
              <a:spcBef>
                <a:spcPct val="0"/>
              </a:spcBef>
              <a:spcAft>
                <a:spcPct val="0"/>
              </a:spcAft>
              <a:tabLst>
                <a:tab pos="2339975" algn="l"/>
              </a:tabLst>
              <a:defRPr>
                <a:solidFill>
                  <a:schemeClr val="tx1"/>
                </a:solidFill>
                <a:latin typeface="Arial" panose="020B0604020202020204" pitchFamily="34" charset="0"/>
              </a:defRPr>
            </a:lvl5pPr>
            <a:lvl6pPr eaLnBrk="0" fontAlgn="base" hangingPunct="0">
              <a:spcBef>
                <a:spcPct val="0"/>
              </a:spcBef>
              <a:spcAft>
                <a:spcPct val="0"/>
              </a:spcAft>
              <a:tabLst>
                <a:tab pos="2339975" algn="l"/>
              </a:tabLst>
              <a:defRPr>
                <a:solidFill>
                  <a:schemeClr val="tx1"/>
                </a:solidFill>
                <a:latin typeface="Arial" panose="020B0604020202020204" pitchFamily="34" charset="0"/>
              </a:defRPr>
            </a:lvl6pPr>
            <a:lvl7pPr eaLnBrk="0" fontAlgn="base" hangingPunct="0">
              <a:spcBef>
                <a:spcPct val="0"/>
              </a:spcBef>
              <a:spcAft>
                <a:spcPct val="0"/>
              </a:spcAft>
              <a:tabLst>
                <a:tab pos="2339975" algn="l"/>
              </a:tabLst>
              <a:defRPr>
                <a:solidFill>
                  <a:schemeClr val="tx1"/>
                </a:solidFill>
                <a:latin typeface="Arial" panose="020B0604020202020204" pitchFamily="34" charset="0"/>
              </a:defRPr>
            </a:lvl7pPr>
            <a:lvl8pPr eaLnBrk="0" fontAlgn="base" hangingPunct="0">
              <a:spcBef>
                <a:spcPct val="0"/>
              </a:spcBef>
              <a:spcAft>
                <a:spcPct val="0"/>
              </a:spcAft>
              <a:tabLst>
                <a:tab pos="2339975" algn="l"/>
              </a:tabLst>
              <a:defRPr>
                <a:solidFill>
                  <a:schemeClr val="tx1"/>
                </a:solidFill>
                <a:latin typeface="Arial" panose="020B0604020202020204" pitchFamily="34" charset="0"/>
              </a:defRPr>
            </a:lvl8pPr>
            <a:lvl9pPr eaLnBrk="0" fontAlgn="base" hangingPunct="0">
              <a:spcBef>
                <a:spcPct val="0"/>
              </a:spcBef>
              <a:spcAft>
                <a:spcPct val="0"/>
              </a:spcAft>
              <a:tabLst>
                <a:tab pos="23399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339975" algn="l"/>
              </a:tabLst>
            </a:pPr>
            <a:endParaRPr kumimoji="0" lang="fr-FR" altLang="fr-FR" sz="1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sym typeface="Wingdings" panose="05000000000000000000" pitchFamily="2" charset="2"/>
            </a:endParaRPr>
          </a:p>
        </p:txBody>
      </p:sp>
      <p:sp>
        <p:nvSpPr>
          <p:cNvPr id="26" name="Rectangle 12"/>
          <p:cNvSpPr>
            <a:spLocks noChangeArrowheads="1"/>
          </p:cNvSpPr>
          <p:nvPr/>
        </p:nvSpPr>
        <p:spPr bwMode="auto">
          <a:xfrm>
            <a:off x="2982913" y="4120277"/>
            <a:ext cx="18473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339975" algn="l"/>
              </a:tabLst>
              <a:defRPr>
                <a:solidFill>
                  <a:schemeClr val="tx1"/>
                </a:solidFill>
                <a:latin typeface="Arial" panose="020B0604020202020204" pitchFamily="34" charset="0"/>
              </a:defRPr>
            </a:lvl1pPr>
            <a:lvl2pPr eaLnBrk="0" fontAlgn="base" hangingPunct="0">
              <a:spcBef>
                <a:spcPct val="0"/>
              </a:spcBef>
              <a:spcAft>
                <a:spcPct val="0"/>
              </a:spcAft>
              <a:tabLst>
                <a:tab pos="2339975" algn="l"/>
              </a:tabLst>
              <a:defRPr>
                <a:solidFill>
                  <a:schemeClr val="tx1"/>
                </a:solidFill>
                <a:latin typeface="Arial" panose="020B0604020202020204" pitchFamily="34" charset="0"/>
              </a:defRPr>
            </a:lvl2pPr>
            <a:lvl3pPr eaLnBrk="0" fontAlgn="base" hangingPunct="0">
              <a:spcBef>
                <a:spcPct val="0"/>
              </a:spcBef>
              <a:spcAft>
                <a:spcPct val="0"/>
              </a:spcAft>
              <a:tabLst>
                <a:tab pos="2339975" algn="l"/>
              </a:tabLst>
              <a:defRPr>
                <a:solidFill>
                  <a:schemeClr val="tx1"/>
                </a:solidFill>
                <a:latin typeface="Arial" panose="020B0604020202020204" pitchFamily="34" charset="0"/>
              </a:defRPr>
            </a:lvl3pPr>
            <a:lvl4pPr eaLnBrk="0" fontAlgn="base" hangingPunct="0">
              <a:spcBef>
                <a:spcPct val="0"/>
              </a:spcBef>
              <a:spcAft>
                <a:spcPct val="0"/>
              </a:spcAft>
              <a:tabLst>
                <a:tab pos="2339975" algn="l"/>
              </a:tabLst>
              <a:defRPr>
                <a:solidFill>
                  <a:schemeClr val="tx1"/>
                </a:solidFill>
                <a:latin typeface="Arial" panose="020B0604020202020204" pitchFamily="34" charset="0"/>
              </a:defRPr>
            </a:lvl4pPr>
            <a:lvl5pPr eaLnBrk="0" fontAlgn="base" hangingPunct="0">
              <a:spcBef>
                <a:spcPct val="0"/>
              </a:spcBef>
              <a:spcAft>
                <a:spcPct val="0"/>
              </a:spcAft>
              <a:tabLst>
                <a:tab pos="2339975" algn="l"/>
              </a:tabLst>
              <a:defRPr>
                <a:solidFill>
                  <a:schemeClr val="tx1"/>
                </a:solidFill>
                <a:latin typeface="Arial" panose="020B0604020202020204" pitchFamily="34" charset="0"/>
              </a:defRPr>
            </a:lvl5pPr>
            <a:lvl6pPr eaLnBrk="0" fontAlgn="base" hangingPunct="0">
              <a:spcBef>
                <a:spcPct val="0"/>
              </a:spcBef>
              <a:spcAft>
                <a:spcPct val="0"/>
              </a:spcAft>
              <a:tabLst>
                <a:tab pos="2339975" algn="l"/>
              </a:tabLst>
              <a:defRPr>
                <a:solidFill>
                  <a:schemeClr val="tx1"/>
                </a:solidFill>
                <a:latin typeface="Arial" panose="020B0604020202020204" pitchFamily="34" charset="0"/>
              </a:defRPr>
            </a:lvl6pPr>
            <a:lvl7pPr eaLnBrk="0" fontAlgn="base" hangingPunct="0">
              <a:spcBef>
                <a:spcPct val="0"/>
              </a:spcBef>
              <a:spcAft>
                <a:spcPct val="0"/>
              </a:spcAft>
              <a:tabLst>
                <a:tab pos="2339975" algn="l"/>
              </a:tabLst>
              <a:defRPr>
                <a:solidFill>
                  <a:schemeClr val="tx1"/>
                </a:solidFill>
                <a:latin typeface="Arial" panose="020B0604020202020204" pitchFamily="34" charset="0"/>
              </a:defRPr>
            </a:lvl7pPr>
            <a:lvl8pPr eaLnBrk="0" fontAlgn="base" hangingPunct="0">
              <a:spcBef>
                <a:spcPct val="0"/>
              </a:spcBef>
              <a:spcAft>
                <a:spcPct val="0"/>
              </a:spcAft>
              <a:tabLst>
                <a:tab pos="2339975" algn="l"/>
              </a:tabLst>
              <a:defRPr>
                <a:solidFill>
                  <a:schemeClr val="tx1"/>
                </a:solidFill>
                <a:latin typeface="Arial" panose="020B0604020202020204" pitchFamily="34" charset="0"/>
              </a:defRPr>
            </a:lvl8pPr>
            <a:lvl9pPr eaLnBrk="0" fontAlgn="base" hangingPunct="0">
              <a:spcBef>
                <a:spcPct val="0"/>
              </a:spcBef>
              <a:spcAft>
                <a:spcPct val="0"/>
              </a:spcAft>
              <a:tabLst>
                <a:tab pos="23399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339975" algn="l"/>
              </a:tabLst>
            </a:pPr>
            <a:endParaRPr kumimoji="0" lang="fr-FR" altLang="fr-FR" sz="1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sym typeface="Wingdings" panose="05000000000000000000" pitchFamily="2" charset="2"/>
            </a:endParaRPr>
          </a:p>
        </p:txBody>
      </p:sp>
      <p:graphicFrame>
        <p:nvGraphicFramePr>
          <p:cNvPr id="27" name="Tableau 26"/>
          <p:cNvGraphicFramePr>
            <a:graphicFrameLocks noGrp="1"/>
          </p:cNvGraphicFramePr>
          <p:nvPr>
            <p:extLst>
              <p:ext uri="{D42A27DB-BD31-4B8C-83A1-F6EECF244321}">
                <p14:modId xmlns:p14="http://schemas.microsoft.com/office/powerpoint/2010/main" val="2758325254"/>
              </p:ext>
            </p:extLst>
          </p:nvPr>
        </p:nvGraphicFramePr>
        <p:xfrm>
          <a:off x="5448108" y="5104253"/>
          <a:ext cx="4754350" cy="1493520"/>
        </p:xfrm>
        <a:graphic>
          <a:graphicData uri="http://schemas.openxmlformats.org/drawingml/2006/table">
            <a:tbl>
              <a:tblPr firstRow="1" bandRow="1">
                <a:tableStyleId>{5940675A-B579-460E-94D1-54222C63F5DA}</a:tableStyleId>
              </a:tblPr>
              <a:tblGrid>
                <a:gridCol w="1049348">
                  <a:extLst>
                    <a:ext uri="{9D8B030D-6E8A-4147-A177-3AD203B41FA5}">
                      <a16:colId xmlns:a16="http://schemas.microsoft.com/office/drawing/2014/main" val="20000"/>
                    </a:ext>
                  </a:extLst>
                </a:gridCol>
                <a:gridCol w="852392">
                  <a:extLst>
                    <a:ext uri="{9D8B030D-6E8A-4147-A177-3AD203B41FA5}">
                      <a16:colId xmlns:a16="http://schemas.microsoft.com/office/drawing/2014/main" val="20001"/>
                    </a:ext>
                  </a:extLst>
                </a:gridCol>
                <a:gridCol w="950870">
                  <a:extLst>
                    <a:ext uri="{9D8B030D-6E8A-4147-A177-3AD203B41FA5}">
                      <a16:colId xmlns:a16="http://schemas.microsoft.com/office/drawing/2014/main" val="20002"/>
                    </a:ext>
                  </a:extLst>
                </a:gridCol>
                <a:gridCol w="950870">
                  <a:extLst>
                    <a:ext uri="{9D8B030D-6E8A-4147-A177-3AD203B41FA5}">
                      <a16:colId xmlns:a16="http://schemas.microsoft.com/office/drawing/2014/main" val="20003"/>
                    </a:ext>
                  </a:extLst>
                </a:gridCol>
                <a:gridCol w="950870">
                  <a:extLst>
                    <a:ext uri="{9D8B030D-6E8A-4147-A177-3AD203B41FA5}">
                      <a16:colId xmlns:a16="http://schemas.microsoft.com/office/drawing/2014/main" val="20004"/>
                    </a:ext>
                  </a:extLst>
                </a:gridCol>
              </a:tblGrid>
              <a:tr h="430941">
                <a:tc>
                  <a:txBody>
                    <a:bodyPr/>
                    <a:lstStyle/>
                    <a:p>
                      <a:endParaRPr lang="fr-FR" sz="800" dirty="0"/>
                    </a:p>
                  </a:txBody>
                  <a:tcPr/>
                </a:tc>
                <a:tc>
                  <a:txBody>
                    <a:bodyPr/>
                    <a:lstStyle/>
                    <a:p>
                      <a:pPr algn="ctr"/>
                      <a:r>
                        <a:rPr lang="fr-FR" sz="800" dirty="0"/>
                        <a:t>Enfants</a:t>
                      </a:r>
                      <a:r>
                        <a:rPr lang="fr-FR" sz="800" baseline="0" dirty="0"/>
                        <a:t> </a:t>
                      </a:r>
                      <a:r>
                        <a:rPr lang="fr-FR" sz="800" b="1" baseline="0" dirty="0" err="1"/>
                        <a:t>bryards</a:t>
                      </a:r>
                      <a:r>
                        <a:rPr lang="fr-FR" sz="800" b="1" baseline="0" dirty="0"/>
                        <a:t> </a:t>
                      </a:r>
                      <a:r>
                        <a:rPr lang="fr-FR" sz="800" baseline="0" dirty="0"/>
                        <a:t>scolarisés en écoles maternelles</a:t>
                      </a:r>
                      <a:endParaRPr lang="fr-FR" sz="800" dirty="0"/>
                    </a:p>
                  </a:txBody>
                  <a:tcPr/>
                </a:tc>
                <a:tc>
                  <a:txBody>
                    <a:bodyPr/>
                    <a:lstStyle/>
                    <a:p>
                      <a:pPr algn="ctr"/>
                      <a:r>
                        <a:rPr lang="fr-FR" sz="800" dirty="0"/>
                        <a:t>Enfants </a:t>
                      </a:r>
                      <a:r>
                        <a:rPr lang="fr-FR" sz="800" b="1" dirty="0" err="1"/>
                        <a:t>bryards</a:t>
                      </a:r>
                      <a:r>
                        <a:rPr lang="fr-FR" sz="800" b="1" dirty="0"/>
                        <a:t> </a:t>
                      </a:r>
                      <a:r>
                        <a:rPr lang="fr-FR" sz="800" dirty="0"/>
                        <a:t>scolarisés en écoles élémentaires </a:t>
                      </a:r>
                    </a:p>
                  </a:txBody>
                  <a:tcPr/>
                </a:tc>
                <a:tc>
                  <a:txBody>
                    <a:bodyPr/>
                    <a:lstStyle/>
                    <a:p>
                      <a:pPr algn="ctr"/>
                      <a:r>
                        <a:rPr lang="fr-FR" sz="800" dirty="0"/>
                        <a:t>Enfants </a:t>
                      </a:r>
                      <a:r>
                        <a:rPr lang="fr-FR" sz="800" b="1" dirty="0"/>
                        <a:t>NON</a:t>
                      </a:r>
                      <a:r>
                        <a:rPr lang="fr-FR" sz="800" dirty="0"/>
                        <a:t> </a:t>
                      </a:r>
                      <a:r>
                        <a:rPr lang="fr-FR" sz="800" b="1" dirty="0" err="1"/>
                        <a:t>bryards</a:t>
                      </a:r>
                      <a:r>
                        <a:rPr lang="fr-FR" sz="800" b="1" dirty="0"/>
                        <a:t> </a:t>
                      </a:r>
                      <a:r>
                        <a:rPr lang="fr-FR" sz="800" dirty="0"/>
                        <a:t>scolarisés en écoles</a:t>
                      </a:r>
                      <a:r>
                        <a:rPr lang="fr-FR" sz="800" baseline="0" dirty="0"/>
                        <a:t> maternelles</a:t>
                      </a:r>
                      <a:endParaRPr lang="fr-FR" sz="800" dirty="0"/>
                    </a:p>
                  </a:txBody>
                  <a:tcPr/>
                </a:tc>
                <a:tc>
                  <a:txBody>
                    <a:bodyPr/>
                    <a:lstStyle/>
                    <a:p>
                      <a:pPr algn="ctr"/>
                      <a:r>
                        <a:rPr lang="fr-FR" sz="800" dirty="0"/>
                        <a:t>Enfants</a:t>
                      </a:r>
                      <a:r>
                        <a:rPr lang="fr-FR" sz="800" baseline="0" dirty="0"/>
                        <a:t> </a:t>
                      </a:r>
                      <a:r>
                        <a:rPr lang="fr-FR" sz="800" b="1" baseline="0" dirty="0"/>
                        <a:t>non </a:t>
                      </a:r>
                      <a:r>
                        <a:rPr lang="fr-FR" sz="800" b="1" baseline="0" dirty="0" err="1"/>
                        <a:t>bryards</a:t>
                      </a:r>
                      <a:r>
                        <a:rPr lang="fr-FR" sz="800" b="1" baseline="0" dirty="0"/>
                        <a:t> </a:t>
                      </a:r>
                      <a:r>
                        <a:rPr lang="fr-FR" sz="800" baseline="0" dirty="0"/>
                        <a:t>scolarisés en écoles élémentaires</a:t>
                      </a:r>
                      <a:endParaRPr lang="fr-FR" sz="800" dirty="0"/>
                    </a:p>
                  </a:txBody>
                  <a:tcPr/>
                </a:tc>
                <a:extLst>
                  <a:ext uri="{0D108BD9-81ED-4DB2-BD59-A6C34878D82A}">
                    <a16:rowId xmlns:a16="http://schemas.microsoft.com/office/drawing/2014/main" val="10000"/>
                  </a:ext>
                </a:extLst>
              </a:tr>
              <a:tr h="340216">
                <a:tc>
                  <a:txBody>
                    <a:bodyPr/>
                    <a:lstStyle/>
                    <a:p>
                      <a:r>
                        <a:rPr lang="fr-FR" sz="800" dirty="0"/>
                        <a:t>Tarif forfait à la semaine </a:t>
                      </a:r>
                      <a:r>
                        <a:rPr lang="fr-FR" sz="800" b="1" dirty="0"/>
                        <a:t>avec inscription</a:t>
                      </a:r>
                    </a:p>
                  </a:txBody>
                  <a:tcPr/>
                </a:tc>
                <a:tc>
                  <a:txBody>
                    <a:bodyPr/>
                    <a:lstStyle/>
                    <a:p>
                      <a:pPr algn="ctr"/>
                      <a:endParaRPr lang="fr-FR" sz="800" b="1" strike="noStrike" dirty="0">
                        <a:solidFill>
                          <a:schemeClr val="tx1"/>
                        </a:solidFill>
                      </a:endParaRPr>
                    </a:p>
                    <a:p>
                      <a:pPr algn="ctr"/>
                      <a:r>
                        <a:rPr lang="fr-FR" sz="800" b="1" strike="noStrike" dirty="0">
                          <a:solidFill>
                            <a:schemeClr val="tx1"/>
                          </a:solidFill>
                        </a:rPr>
                        <a:t>8,60 €</a:t>
                      </a:r>
                    </a:p>
                  </a:txBody>
                  <a:tcPr/>
                </a:tc>
                <a:tc>
                  <a:txBody>
                    <a:bodyPr/>
                    <a:lstStyle/>
                    <a:p>
                      <a:pPr algn="ctr"/>
                      <a:endParaRPr lang="fr-FR" sz="800" b="1" strike="noStrike" dirty="0">
                        <a:solidFill>
                          <a:schemeClr val="tx1"/>
                        </a:solidFill>
                      </a:endParaRPr>
                    </a:p>
                    <a:p>
                      <a:pPr algn="ctr"/>
                      <a:r>
                        <a:rPr lang="fr-FR" sz="800" b="1" strike="noStrike" dirty="0">
                          <a:solidFill>
                            <a:schemeClr val="tx1"/>
                          </a:solidFill>
                        </a:rPr>
                        <a:t>17 €</a:t>
                      </a:r>
                    </a:p>
                  </a:txBody>
                  <a:tcPr/>
                </a:tc>
                <a:tc>
                  <a:txBody>
                    <a:bodyPr/>
                    <a:lstStyle/>
                    <a:p>
                      <a:pPr algn="ctr"/>
                      <a:endParaRPr lang="fr-FR" sz="800" b="1" strike="noStrike" dirty="0">
                        <a:solidFill>
                          <a:schemeClr val="tx1"/>
                        </a:solidFill>
                      </a:endParaRPr>
                    </a:p>
                    <a:p>
                      <a:pPr algn="ctr"/>
                      <a:r>
                        <a:rPr lang="fr-FR" sz="800" b="1" strike="noStrike" dirty="0">
                          <a:solidFill>
                            <a:schemeClr val="tx1"/>
                          </a:solidFill>
                        </a:rPr>
                        <a:t>12,85 €</a:t>
                      </a:r>
                    </a:p>
                  </a:txBody>
                  <a:tcPr/>
                </a:tc>
                <a:tc>
                  <a:txBody>
                    <a:bodyPr/>
                    <a:lstStyle/>
                    <a:p>
                      <a:pPr algn="ctr"/>
                      <a:endParaRPr lang="fr-FR" sz="800" b="1" strike="noStrike" dirty="0">
                        <a:solidFill>
                          <a:schemeClr val="tx1"/>
                        </a:solidFill>
                      </a:endParaRPr>
                    </a:p>
                    <a:p>
                      <a:pPr algn="ctr"/>
                      <a:r>
                        <a:rPr lang="fr-FR" sz="800" b="1" strike="noStrike" dirty="0">
                          <a:solidFill>
                            <a:schemeClr val="tx1"/>
                          </a:solidFill>
                        </a:rPr>
                        <a:t>25,90 €</a:t>
                      </a:r>
                    </a:p>
                  </a:txBody>
                  <a:tcPr/>
                </a:tc>
                <a:extLst>
                  <a:ext uri="{0D108BD9-81ED-4DB2-BD59-A6C34878D82A}">
                    <a16:rowId xmlns:a16="http://schemas.microsoft.com/office/drawing/2014/main" val="10001"/>
                  </a:ext>
                </a:extLst>
              </a:tr>
              <a:tr h="340216">
                <a:tc>
                  <a:txBody>
                    <a:bodyPr/>
                    <a:lstStyle/>
                    <a:p>
                      <a:r>
                        <a:rPr lang="fr-FR" sz="800" dirty="0"/>
                        <a:t>Tarif</a:t>
                      </a:r>
                      <a:r>
                        <a:rPr lang="fr-FR" sz="800" baseline="0" dirty="0"/>
                        <a:t> f</a:t>
                      </a:r>
                      <a:r>
                        <a:rPr lang="fr-FR" sz="800" dirty="0"/>
                        <a:t>orfait à la semaine </a:t>
                      </a:r>
                      <a:r>
                        <a:rPr lang="fr-FR" sz="800" b="1" dirty="0"/>
                        <a:t>hors</a:t>
                      </a:r>
                      <a:r>
                        <a:rPr lang="fr-FR" sz="800" b="1" baseline="0" dirty="0"/>
                        <a:t> délais d’</a:t>
                      </a:r>
                      <a:r>
                        <a:rPr lang="fr-FR" sz="800" b="1" dirty="0"/>
                        <a:t>inscription </a:t>
                      </a:r>
                      <a:r>
                        <a:rPr lang="fr-FR" sz="800" b="1" baseline="30000" dirty="0"/>
                        <a:t>(1)</a:t>
                      </a:r>
                    </a:p>
                  </a:txBody>
                  <a:tcPr/>
                </a:tc>
                <a:tc>
                  <a:txBody>
                    <a:bodyPr/>
                    <a:lstStyle/>
                    <a:p>
                      <a:pPr algn="ctr"/>
                      <a:endParaRPr lang="fr-FR" sz="800" b="1" strike="noStrike" dirty="0">
                        <a:solidFill>
                          <a:schemeClr val="tx1"/>
                        </a:solidFill>
                      </a:endParaRPr>
                    </a:p>
                    <a:p>
                      <a:pPr algn="ctr"/>
                      <a:r>
                        <a:rPr lang="fr-FR" sz="800" b="1" strike="noStrike" dirty="0">
                          <a:solidFill>
                            <a:schemeClr val="tx1"/>
                          </a:solidFill>
                        </a:rPr>
                        <a:t>17 €</a:t>
                      </a:r>
                    </a:p>
                  </a:txBody>
                  <a:tcPr/>
                </a:tc>
                <a:tc>
                  <a:txBody>
                    <a:bodyPr/>
                    <a:lstStyle/>
                    <a:p>
                      <a:pPr algn="ctr"/>
                      <a:endParaRPr lang="fr-FR" sz="800" b="1" strike="noStrike" dirty="0">
                        <a:solidFill>
                          <a:schemeClr val="tx1"/>
                        </a:solidFill>
                      </a:endParaRPr>
                    </a:p>
                    <a:p>
                      <a:pPr algn="ctr"/>
                      <a:r>
                        <a:rPr lang="fr-FR" sz="800" b="1" strike="noStrike" dirty="0">
                          <a:solidFill>
                            <a:schemeClr val="tx1"/>
                          </a:solidFill>
                        </a:rPr>
                        <a:t>34,05 €</a:t>
                      </a:r>
                    </a:p>
                  </a:txBody>
                  <a:tcPr/>
                </a:tc>
                <a:tc>
                  <a:txBody>
                    <a:bodyPr/>
                    <a:lstStyle/>
                    <a:p>
                      <a:pPr algn="ctr"/>
                      <a:endParaRPr lang="fr-FR" sz="800" b="1" strike="noStrike" dirty="0">
                        <a:solidFill>
                          <a:schemeClr val="tx1"/>
                        </a:solidFill>
                      </a:endParaRPr>
                    </a:p>
                    <a:p>
                      <a:pPr algn="ctr"/>
                      <a:r>
                        <a:rPr lang="fr-FR" sz="800" b="1" strike="noStrike" dirty="0">
                          <a:solidFill>
                            <a:schemeClr val="tx1"/>
                          </a:solidFill>
                        </a:rPr>
                        <a:t>25,90 €</a:t>
                      </a:r>
                    </a:p>
                  </a:txBody>
                  <a:tcPr/>
                </a:tc>
                <a:tc>
                  <a:txBody>
                    <a:bodyPr/>
                    <a:lstStyle/>
                    <a:p>
                      <a:pPr algn="ctr"/>
                      <a:endParaRPr lang="fr-FR" sz="800" b="1" strike="noStrike" dirty="0">
                        <a:solidFill>
                          <a:schemeClr val="tx1"/>
                        </a:solidFill>
                      </a:endParaRPr>
                    </a:p>
                    <a:p>
                      <a:pPr algn="ctr"/>
                      <a:r>
                        <a:rPr lang="fr-FR" sz="800" b="1" strike="noStrike">
                          <a:solidFill>
                            <a:schemeClr val="tx1"/>
                          </a:solidFill>
                        </a:rPr>
                        <a:t>51,30 </a:t>
                      </a:r>
                      <a:r>
                        <a:rPr lang="fr-FR" sz="800" b="1" strike="noStrike" dirty="0">
                          <a:solidFill>
                            <a:schemeClr val="tx1"/>
                          </a:solidFill>
                        </a:rPr>
                        <a:t>€</a:t>
                      </a:r>
                    </a:p>
                  </a:txBody>
                  <a:tcPr/>
                </a:tc>
                <a:extLst>
                  <a:ext uri="{0D108BD9-81ED-4DB2-BD59-A6C34878D82A}">
                    <a16:rowId xmlns:a16="http://schemas.microsoft.com/office/drawing/2014/main" val="10002"/>
                  </a:ext>
                </a:extLst>
              </a:tr>
            </a:tbl>
          </a:graphicData>
        </a:graphic>
      </p:graphicFrame>
      <p:cxnSp>
        <p:nvCxnSpPr>
          <p:cNvPr id="31" name="Connecteur droit avec flèche 30"/>
          <p:cNvCxnSpPr/>
          <p:nvPr/>
        </p:nvCxnSpPr>
        <p:spPr>
          <a:xfrm>
            <a:off x="9689840" y="7226462"/>
            <a:ext cx="4191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graphicFrame>
        <p:nvGraphicFramePr>
          <p:cNvPr id="2" name="Tableau 1"/>
          <p:cNvGraphicFramePr>
            <a:graphicFrameLocks noGrp="1"/>
          </p:cNvGraphicFramePr>
          <p:nvPr>
            <p:extLst>
              <p:ext uri="{D42A27DB-BD31-4B8C-83A1-F6EECF244321}">
                <p14:modId xmlns:p14="http://schemas.microsoft.com/office/powerpoint/2010/main" val="964098632"/>
              </p:ext>
            </p:extLst>
          </p:nvPr>
        </p:nvGraphicFramePr>
        <p:xfrm>
          <a:off x="254111" y="5428736"/>
          <a:ext cx="4169815" cy="996779"/>
        </p:xfrm>
        <a:graphic>
          <a:graphicData uri="http://schemas.openxmlformats.org/drawingml/2006/table">
            <a:tbl>
              <a:tblPr firstRow="1" bandRow="1">
                <a:tableStyleId>{5940675A-B579-460E-94D1-54222C63F5DA}</a:tableStyleId>
              </a:tblPr>
              <a:tblGrid>
                <a:gridCol w="1245175">
                  <a:extLst>
                    <a:ext uri="{9D8B030D-6E8A-4147-A177-3AD203B41FA5}">
                      <a16:colId xmlns:a16="http://schemas.microsoft.com/office/drawing/2014/main" val="20000"/>
                    </a:ext>
                  </a:extLst>
                </a:gridCol>
                <a:gridCol w="553314">
                  <a:extLst>
                    <a:ext uri="{9D8B030D-6E8A-4147-A177-3AD203B41FA5}">
                      <a16:colId xmlns:a16="http://schemas.microsoft.com/office/drawing/2014/main" val="20002"/>
                    </a:ext>
                  </a:extLst>
                </a:gridCol>
                <a:gridCol w="591746">
                  <a:extLst>
                    <a:ext uri="{9D8B030D-6E8A-4147-A177-3AD203B41FA5}">
                      <a16:colId xmlns:a16="http://schemas.microsoft.com/office/drawing/2014/main" val="20003"/>
                    </a:ext>
                  </a:extLst>
                </a:gridCol>
                <a:gridCol w="576649">
                  <a:extLst>
                    <a:ext uri="{9D8B030D-6E8A-4147-A177-3AD203B41FA5}">
                      <a16:colId xmlns:a16="http://schemas.microsoft.com/office/drawing/2014/main" val="351541210"/>
                    </a:ext>
                  </a:extLst>
                </a:gridCol>
                <a:gridCol w="601362">
                  <a:extLst>
                    <a:ext uri="{9D8B030D-6E8A-4147-A177-3AD203B41FA5}">
                      <a16:colId xmlns:a16="http://schemas.microsoft.com/office/drawing/2014/main" val="20004"/>
                    </a:ext>
                  </a:extLst>
                </a:gridCol>
                <a:gridCol w="601569">
                  <a:extLst>
                    <a:ext uri="{9D8B030D-6E8A-4147-A177-3AD203B41FA5}">
                      <a16:colId xmlns:a16="http://schemas.microsoft.com/office/drawing/2014/main" val="20005"/>
                    </a:ext>
                  </a:extLst>
                </a:gridCol>
              </a:tblGrid>
              <a:tr h="337892">
                <a:tc>
                  <a:txBody>
                    <a:bodyPr/>
                    <a:lstStyle/>
                    <a:p>
                      <a:pPr algn="ctr"/>
                      <a:r>
                        <a:rPr lang="fr-FR" sz="700" dirty="0"/>
                        <a:t>DATES</a:t>
                      </a:r>
                    </a:p>
                  </a:txBody>
                  <a:tcPr anchor="ctr"/>
                </a:tc>
                <a:tc>
                  <a:txBody>
                    <a:bodyPr/>
                    <a:lstStyle/>
                    <a:p>
                      <a:pPr algn="ctr"/>
                      <a:r>
                        <a:rPr lang="fr-FR" sz="700" dirty="0"/>
                        <a:t>FERIEE</a:t>
                      </a:r>
                    </a:p>
                  </a:txBody>
                  <a:tcPr anchor="ctr"/>
                </a:tc>
                <a:tc>
                  <a:txBody>
                    <a:bodyPr/>
                    <a:lstStyle/>
                    <a:p>
                      <a:pPr algn="ctr"/>
                      <a:r>
                        <a:rPr lang="fr-FR" sz="700" dirty="0"/>
                        <a:t>Mardi</a:t>
                      </a:r>
                      <a:r>
                        <a:rPr lang="fr-FR" sz="700" baseline="0" dirty="0"/>
                        <a:t> 22/04</a:t>
                      </a:r>
                      <a:endParaRPr lang="fr-FR" sz="700" dirty="0"/>
                    </a:p>
                  </a:txBody>
                  <a:tcPr/>
                </a:tc>
                <a:tc>
                  <a:txBody>
                    <a:bodyPr/>
                    <a:lstStyle/>
                    <a:p>
                      <a:pPr algn="ctr"/>
                      <a:r>
                        <a:rPr lang="fr-FR" sz="700" dirty="0"/>
                        <a:t>Mercredi 23/04</a:t>
                      </a:r>
                    </a:p>
                  </a:txBody>
                  <a:tcPr/>
                </a:tc>
                <a:tc>
                  <a:txBody>
                    <a:bodyPr/>
                    <a:lstStyle/>
                    <a:p>
                      <a:pPr algn="ctr"/>
                      <a:r>
                        <a:rPr lang="fr-FR" sz="700" dirty="0"/>
                        <a:t>Jeudi</a:t>
                      </a:r>
                    </a:p>
                    <a:p>
                      <a:pPr algn="ctr"/>
                      <a:r>
                        <a:rPr lang="fr-FR" sz="700" dirty="0"/>
                        <a:t>24/04</a:t>
                      </a:r>
                    </a:p>
                  </a:txBody>
                  <a:tcPr/>
                </a:tc>
                <a:tc>
                  <a:txBody>
                    <a:bodyPr/>
                    <a:lstStyle/>
                    <a:p>
                      <a:pPr algn="ctr"/>
                      <a:r>
                        <a:rPr lang="fr-FR" sz="700" dirty="0"/>
                        <a:t>Vendredi 25/04</a:t>
                      </a:r>
                    </a:p>
                  </a:txBody>
                  <a:tcPr/>
                </a:tc>
                <a:extLst>
                  <a:ext uri="{0D108BD9-81ED-4DB2-BD59-A6C34878D82A}">
                    <a16:rowId xmlns:a16="http://schemas.microsoft.com/office/drawing/2014/main" val="10000"/>
                  </a:ext>
                </a:extLst>
              </a:tr>
              <a:tr h="219629">
                <a:tc>
                  <a:txBody>
                    <a:bodyPr/>
                    <a:lstStyle/>
                    <a:p>
                      <a:r>
                        <a:rPr lang="fr-FR" sz="700" dirty="0"/>
                        <a:t>Journée complète</a:t>
                      </a:r>
                    </a:p>
                  </a:txBody>
                  <a:tcPr/>
                </a:tc>
                <a:tc>
                  <a:txBody>
                    <a:bodyPr/>
                    <a:lstStyle/>
                    <a:p>
                      <a:endParaRPr lang="fr-FR" sz="700" dirty="0"/>
                    </a:p>
                  </a:txBody>
                  <a:tcPr/>
                </a:tc>
                <a:tc>
                  <a:txBody>
                    <a:bodyPr/>
                    <a:lstStyle/>
                    <a:p>
                      <a:endParaRPr lang="fr-FR" sz="700" dirty="0"/>
                    </a:p>
                  </a:txBody>
                  <a:tcPr/>
                </a:tc>
                <a:tc>
                  <a:txBody>
                    <a:bodyPr/>
                    <a:lstStyle/>
                    <a:p>
                      <a:endParaRPr lang="fr-FR" sz="700" dirty="0"/>
                    </a:p>
                  </a:txBody>
                  <a:tcPr/>
                </a:tc>
                <a:tc>
                  <a:txBody>
                    <a:bodyPr/>
                    <a:lstStyle/>
                    <a:p>
                      <a:endParaRPr lang="fr-FR" sz="700" dirty="0"/>
                    </a:p>
                  </a:txBody>
                  <a:tcPr/>
                </a:tc>
                <a:tc>
                  <a:txBody>
                    <a:bodyPr/>
                    <a:lstStyle/>
                    <a:p>
                      <a:endParaRPr lang="fr-FR" sz="700" dirty="0"/>
                    </a:p>
                  </a:txBody>
                  <a:tcPr/>
                </a:tc>
                <a:extLst>
                  <a:ext uri="{0D108BD9-81ED-4DB2-BD59-A6C34878D82A}">
                    <a16:rowId xmlns:a16="http://schemas.microsoft.com/office/drawing/2014/main" val="10001"/>
                  </a:ext>
                </a:extLst>
              </a:tr>
              <a:tr h="219629">
                <a:tc>
                  <a:txBody>
                    <a:bodyPr/>
                    <a:lstStyle/>
                    <a:p>
                      <a:r>
                        <a:rPr lang="fr-FR" sz="700" dirty="0"/>
                        <a:t>Demi-journée matin *</a:t>
                      </a:r>
                    </a:p>
                  </a:txBody>
                  <a:tcPr/>
                </a:tc>
                <a:tc>
                  <a:txBody>
                    <a:bodyPr/>
                    <a:lstStyle/>
                    <a:p>
                      <a:endParaRPr lang="fr-FR" sz="700" dirty="0"/>
                    </a:p>
                  </a:txBody>
                  <a:tcPr/>
                </a:tc>
                <a:tc>
                  <a:txBody>
                    <a:bodyPr/>
                    <a:lstStyle/>
                    <a:p>
                      <a:endParaRPr lang="fr-FR" sz="700" dirty="0"/>
                    </a:p>
                  </a:txBody>
                  <a:tcPr/>
                </a:tc>
                <a:tc>
                  <a:txBody>
                    <a:bodyPr/>
                    <a:lstStyle/>
                    <a:p>
                      <a:endParaRPr lang="fr-FR" sz="700" dirty="0"/>
                    </a:p>
                  </a:txBody>
                  <a:tcPr/>
                </a:tc>
                <a:tc>
                  <a:txBody>
                    <a:bodyPr/>
                    <a:lstStyle/>
                    <a:p>
                      <a:endParaRPr lang="fr-FR" sz="700" dirty="0"/>
                    </a:p>
                  </a:txBody>
                  <a:tcPr/>
                </a:tc>
                <a:tc>
                  <a:txBody>
                    <a:bodyPr/>
                    <a:lstStyle/>
                    <a:p>
                      <a:endParaRPr lang="fr-FR" sz="700" dirty="0"/>
                    </a:p>
                  </a:txBody>
                  <a:tcPr/>
                </a:tc>
                <a:extLst>
                  <a:ext uri="{0D108BD9-81ED-4DB2-BD59-A6C34878D82A}">
                    <a16:rowId xmlns:a16="http://schemas.microsoft.com/office/drawing/2014/main" val="10002"/>
                  </a:ext>
                </a:extLst>
              </a:tr>
              <a:tr h="219629">
                <a:tc>
                  <a:txBody>
                    <a:bodyPr/>
                    <a:lstStyle/>
                    <a:p>
                      <a:r>
                        <a:rPr lang="fr-FR" sz="700" dirty="0"/>
                        <a:t>Demi-journée après-midi *</a:t>
                      </a:r>
                    </a:p>
                  </a:txBody>
                  <a:tcPr/>
                </a:tc>
                <a:tc>
                  <a:txBody>
                    <a:bodyPr/>
                    <a:lstStyle/>
                    <a:p>
                      <a:endParaRPr lang="fr-FR" sz="700" dirty="0"/>
                    </a:p>
                  </a:txBody>
                  <a:tcPr/>
                </a:tc>
                <a:tc>
                  <a:txBody>
                    <a:bodyPr/>
                    <a:lstStyle/>
                    <a:p>
                      <a:endParaRPr lang="fr-FR" sz="700" dirty="0"/>
                    </a:p>
                  </a:txBody>
                  <a:tcPr/>
                </a:tc>
                <a:tc>
                  <a:txBody>
                    <a:bodyPr/>
                    <a:lstStyle/>
                    <a:p>
                      <a:endParaRPr lang="fr-FR" sz="700" dirty="0"/>
                    </a:p>
                  </a:txBody>
                  <a:tcPr/>
                </a:tc>
                <a:tc>
                  <a:txBody>
                    <a:bodyPr/>
                    <a:lstStyle/>
                    <a:p>
                      <a:endParaRPr lang="fr-FR" sz="700" dirty="0"/>
                    </a:p>
                  </a:txBody>
                  <a:tcPr/>
                </a:tc>
                <a:tc>
                  <a:txBody>
                    <a:bodyPr/>
                    <a:lstStyle/>
                    <a:p>
                      <a:endParaRPr lang="fr-FR" sz="700" dirty="0"/>
                    </a:p>
                  </a:txBody>
                  <a:tcPr/>
                </a:tc>
                <a:extLst>
                  <a:ext uri="{0D108BD9-81ED-4DB2-BD59-A6C34878D82A}">
                    <a16:rowId xmlns:a16="http://schemas.microsoft.com/office/drawing/2014/main" val="10003"/>
                  </a:ext>
                </a:extLst>
              </a:tr>
            </a:tbl>
          </a:graphicData>
        </a:graphic>
      </p:graphicFrame>
      <p:sp>
        <p:nvSpPr>
          <p:cNvPr id="11" name="Rectangle 10">
            <a:extLst>
              <a:ext uri="{FF2B5EF4-FFF2-40B4-BE49-F238E27FC236}">
                <a16:creationId xmlns:a16="http://schemas.microsoft.com/office/drawing/2014/main" id="{DC542961-970A-4F14-A212-9D37E959E1D6}"/>
              </a:ext>
            </a:extLst>
          </p:cNvPr>
          <p:cNvSpPr/>
          <p:nvPr/>
        </p:nvSpPr>
        <p:spPr>
          <a:xfrm>
            <a:off x="4430778" y="4366497"/>
            <a:ext cx="675790" cy="205901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b="1" dirty="0">
                <a:solidFill>
                  <a:schemeClr val="tx1"/>
                </a:solidFill>
              </a:rPr>
              <a:t>Pont de l’Ascension</a:t>
            </a:r>
          </a:p>
          <a:p>
            <a:pPr algn="ctr"/>
            <a:endParaRPr lang="fr-FR" sz="1200" b="1" dirty="0">
              <a:solidFill>
                <a:schemeClr val="tx1"/>
              </a:solidFill>
            </a:endParaRPr>
          </a:p>
          <a:p>
            <a:pPr algn="ctr"/>
            <a:endParaRPr lang="fr-FR" sz="1200" b="1" dirty="0">
              <a:solidFill>
                <a:schemeClr val="tx1"/>
              </a:solidFill>
            </a:endParaRPr>
          </a:p>
          <a:p>
            <a:pPr algn="ctr"/>
            <a:endParaRPr lang="fr-FR" sz="1200" b="1" dirty="0">
              <a:solidFill>
                <a:schemeClr val="tx1"/>
              </a:solidFill>
            </a:endParaRPr>
          </a:p>
          <a:p>
            <a:pPr algn="ctr"/>
            <a:endParaRPr lang="fr-FR" sz="1200" b="1" dirty="0">
              <a:solidFill>
                <a:schemeClr val="tx1"/>
              </a:solidFill>
            </a:endParaRPr>
          </a:p>
          <a:p>
            <a:pPr algn="ctr"/>
            <a:endParaRPr lang="fr-FR" sz="1200" b="1" dirty="0">
              <a:solidFill>
                <a:schemeClr val="tx1"/>
              </a:solidFill>
            </a:endParaRPr>
          </a:p>
          <a:p>
            <a:pPr algn="ctr"/>
            <a:endParaRPr lang="fr-FR" sz="1200" b="1" dirty="0">
              <a:solidFill>
                <a:schemeClr val="tx1"/>
              </a:solidFill>
            </a:endParaRPr>
          </a:p>
        </p:txBody>
      </p:sp>
      <p:graphicFrame>
        <p:nvGraphicFramePr>
          <p:cNvPr id="13" name="Tableau 12">
            <a:extLst>
              <a:ext uri="{FF2B5EF4-FFF2-40B4-BE49-F238E27FC236}">
                <a16:creationId xmlns:a16="http://schemas.microsoft.com/office/drawing/2014/main" id="{F22D0EEA-FF05-4BB0-BEB0-DF099215E04C}"/>
              </a:ext>
            </a:extLst>
          </p:cNvPr>
          <p:cNvGraphicFramePr>
            <a:graphicFrameLocks noGrp="1"/>
          </p:cNvGraphicFramePr>
          <p:nvPr>
            <p:extLst>
              <p:ext uri="{D42A27DB-BD31-4B8C-83A1-F6EECF244321}">
                <p14:modId xmlns:p14="http://schemas.microsoft.com/office/powerpoint/2010/main" val="2436164849"/>
              </p:ext>
            </p:extLst>
          </p:nvPr>
        </p:nvGraphicFramePr>
        <p:xfrm>
          <a:off x="4487264" y="5104254"/>
          <a:ext cx="537817" cy="1098837"/>
        </p:xfrm>
        <a:graphic>
          <a:graphicData uri="http://schemas.openxmlformats.org/drawingml/2006/table">
            <a:tbl>
              <a:tblPr firstRow="1" bandRow="1">
                <a:tableStyleId>{5940675A-B579-460E-94D1-54222C63F5DA}</a:tableStyleId>
              </a:tblPr>
              <a:tblGrid>
                <a:gridCol w="537817">
                  <a:extLst>
                    <a:ext uri="{9D8B030D-6E8A-4147-A177-3AD203B41FA5}">
                      <a16:colId xmlns:a16="http://schemas.microsoft.com/office/drawing/2014/main" val="20001"/>
                    </a:ext>
                  </a:extLst>
                </a:gridCol>
              </a:tblGrid>
              <a:tr h="372489">
                <a:tc>
                  <a:txBody>
                    <a:bodyPr/>
                    <a:lstStyle/>
                    <a:p>
                      <a:pPr algn="ctr"/>
                      <a:r>
                        <a:rPr lang="fr-FR" sz="700" dirty="0">
                          <a:solidFill>
                            <a:schemeClr val="tx1"/>
                          </a:solidFill>
                        </a:rPr>
                        <a:t>Vendredi </a:t>
                      </a:r>
                    </a:p>
                    <a:p>
                      <a:pPr algn="ctr"/>
                      <a:r>
                        <a:rPr lang="fr-FR" sz="700" dirty="0">
                          <a:solidFill>
                            <a:schemeClr val="tx1"/>
                          </a:solidFill>
                        </a:rPr>
                        <a:t>30/05</a:t>
                      </a:r>
                    </a:p>
                  </a:txBody>
                  <a:tcPr/>
                </a:tc>
                <a:extLst>
                  <a:ext uri="{0D108BD9-81ED-4DB2-BD59-A6C34878D82A}">
                    <a16:rowId xmlns:a16="http://schemas.microsoft.com/office/drawing/2014/main" val="10000"/>
                  </a:ext>
                </a:extLst>
              </a:tr>
              <a:tr h="242116">
                <a:tc>
                  <a:txBody>
                    <a:bodyPr/>
                    <a:lstStyle/>
                    <a:p>
                      <a:endParaRPr lang="fr-FR" sz="700" dirty="0">
                        <a:solidFill>
                          <a:schemeClr val="tx1"/>
                        </a:solidFill>
                      </a:endParaRPr>
                    </a:p>
                  </a:txBody>
                  <a:tcPr/>
                </a:tc>
                <a:extLst>
                  <a:ext uri="{0D108BD9-81ED-4DB2-BD59-A6C34878D82A}">
                    <a16:rowId xmlns:a16="http://schemas.microsoft.com/office/drawing/2014/main" val="10001"/>
                  </a:ext>
                </a:extLst>
              </a:tr>
              <a:tr h="242116">
                <a:tc>
                  <a:txBody>
                    <a:bodyPr/>
                    <a:lstStyle/>
                    <a:p>
                      <a:endParaRPr lang="fr-FR" sz="700" dirty="0">
                        <a:solidFill>
                          <a:schemeClr val="tx1"/>
                        </a:solidFill>
                      </a:endParaRPr>
                    </a:p>
                  </a:txBody>
                  <a:tcPr/>
                </a:tc>
                <a:extLst>
                  <a:ext uri="{0D108BD9-81ED-4DB2-BD59-A6C34878D82A}">
                    <a16:rowId xmlns:a16="http://schemas.microsoft.com/office/drawing/2014/main" val="10002"/>
                  </a:ext>
                </a:extLst>
              </a:tr>
              <a:tr h="242116">
                <a:tc>
                  <a:txBody>
                    <a:bodyPr/>
                    <a:lstStyle/>
                    <a:p>
                      <a:endParaRPr lang="fr-FR" sz="7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41938024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2528</TotalTime>
  <Words>1561</Words>
  <Application>Microsoft Office PowerPoint</Application>
  <PresentationFormat>Personnalisé</PresentationFormat>
  <Paragraphs>208</Paragraphs>
  <Slides>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vt:i4>
      </vt:variant>
    </vt:vector>
  </HeadingPairs>
  <TitlesOfParts>
    <vt:vector size="9" baseType="lpstr">
      <vt:lpstr>Arial</vt:lpstr>
      <vt:lpstr>Calibri</vt:lpstr>
      <vt:lpstr>Calibri Light</vt:lpstr>
      <vt:lpstr>Century Gothic</vt:lpstr>
      <vt:lpstr>Times New Roman</vt:lpstr>
      <vt:lpstr>Wingdings</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LIANG Julie</dc:creator>
  <cp:lastModifiedBy>CHIBOUT Christophe</cp:lastModifiedBy>
  <cp:revision>469</cp:revision>
  <cp:lastPrinted>2025-02-10T10:34:28Z</cp:lastPrinted>
  <dcterms:created xsi:type="dcterms:W3CDTF">2020-01-03T10:51:21Z</dcterms:created>
  <dcterms:modified xsi:type="dcterms:W3CDTF">2025-03-18T13:53:10Z</dcterms:modified>
</cp:coreProperties>
</file>